
<file path=[Content_Types].xml><?xml version="1.0" encoding="utf-8"?>
<Types xmlns="http://schemas.openxmlformats.org/package/2006/content-types">
  <Default Extension="bin" ContentType="application/vnd.openxmlformats-officedocument.oleObject"/>
  <Default Extension="doc" ContentType="application/msword"/>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98"/>
  </p:notesMasterIdLst>
  <p:sldIdLst>
    <p:sldId id="256" r:id="rId2"/>
    <p:sldId id="267" r:id="rId3"/>
    <p:sldId id="258" r:id="rId4"/>
    <p:sldId id="259" r:id="rId5"/>
    <p:sldId id="261" r:id="rId6"/>
    <p:sldId id="289" r:id="rId7"/>
    <p:sldId id="359" r:id="rId8"/>
    <p:sldId id="290" r:id="rId9"/>
    <p:sldId id="262" r:id="rId10"/>
    <p:sldId id="291" r:id="rId11"/>
    <p:sldId id="362" r:id="rId12"/>
    <p:sldId id="292" r:id="rId13"/>
    <p:sldId id="363" r:id="rId14"/>
    <p:sldId id="293" r:id="rId15"/>
    <p:sldId id="364" r:id="rId16"/>
    <p:sldId id="295" r:id="rId17"/>
    <p:sldId id="373" r:id="rId18"/>
    <p:sldId id="282" r:id="rId19"/>
    <p:sldId id="375" r:id="rId20"/>
    <p:sldId id="296" r:id="rId21"/>
    <p:sldId id="271" r:id="rId22"/>
    <p:sldId id="378" r:id="rId23"/>
    <p:sldId id="379" r:id="rId24"/>
    <p:sldId id="380" r:id="rId25"/>
    <p:sldId id="274" r:id="rId26"/>
    <p:sldId id="381" r:id="rId27"/>
    <p:sldId id="382" r:id="rId28"/>
    <p:sldId id="297" r:id="rId29"/>
    <p:sldId id="383" r:id="rId30"/>
    <p:sldId id="298" r:id="rId31"/>
    <p:sldId id="299" r:id="rId32"/>
    <p:sldId id="301" r:id="rId33"/>
    <p:sldId id="389" r:id="rId34"/>
    <p:sldId id="391" r:id="rId35"/>
    <p:sldId id="393" r:id="rId36"/>
    <p:sldId id="394" r:id="rId37"/>
    <p:sldId id="396" r:id="rId38"/>
    <p:sldId id="397" r:id="rId39"/>
    <p:sldId id="398" r:id="rId40"/>
    <p:sldId id="278" r:id="rId41"/>
    <p:sldId id="327" r:id="rId42"/>
    <p:sldId id="328" r:id="rId43"/>
    <p:sldId id="329" r:id="rId44"/>
    <p:sldId id="330" r:id="rId45"/>
    <p:sldId id="260" r:id="rId46"/>
    <p:sldId id="257" r:id="rId47"/>
    <p:sldId id="399" r:id="rId48"/>
    <p:sldId id="400" r:id="rId49"/>
    <p:sldId id="401" r:id="rId50"/>
    <p:sldId id="402" r:id="rId51"/>
    <p:sldId id="273" r:id="rId52"/>
    <p:sldId id="403" r:id="rId53"/>
    <p:sldId id="404" r:id="rId54"/>
    <p:sldId id="405" r:id="rId55"/>
    <p:sldId id="406" r:id="rId56"/>
    <p:sldId id="264" r:id="rId57"/>
    <p:sldId id="279" r:id="rId58"/>
    <p:sldId id="280" r:id="rId59"/>
    <p:sldId id="281" r:id="rId60"/>
    <p:sldId id="266" r:id="rId61"/>
    <p:sldId id="284" r:id="rId62"/>
    <p:sldId id="285" r:id="rId63"/>
    <p:sldId id="286" r:id="rId64"/>
    <p:sldId id="287" r:id="rId65"/>
    <p:sldId id="288" r:id="rId66"/>
    <p:sldId id="407" r:id="rId67"/>
    <p:sldId id="408" r:id="rId68"/>
    <p:sldId id="269" r:id="rId69"/>
    <p:sldId id="409" r:id="rId70"/>
    <p:sldId id="294" r:id="rId71"/>
    <p:sldId id="410" r:id="rId72"/>
    <p:sldId id="270" r:id="rId73"/>
    <p:sldId id="411" r:id="rId74"/>
    <p:sldId id="272" r:id="rId75"/>
    <p:sldId id="303" r:id="rId76"/>
    <p:sldId id="304" r:id="rId77"/>
    <p:sldId id="305" r:id="rId78"/>
    <p:sldId id="306" r:id="rId79"/>
    <p:sldId id="307" r:id="rId80"/>
    <p:sldId id="308" r:id="rId81"/>
    <p:sldId id="309" r:id="rId82"/>
    <p:sldId id="310" r:id="rId83"/>
    <p:sldId id="276" r:id="rId84"/>
    <p:sldId id="277" r:id="rId85"/>
    <p:sldId id="315" r:id="rId86"/>
    <p:sldId id="317" r:id="rId87"/>
    <p:sldId id="318" r:id="rId88"/>
    <p:sldId id="319" r:id="rId89"/>
    <p:sldId id="321" r:id="rId90"/>
    <p:sldId id="275" r:id="rId91"/>
    <p:sldId id="323" r:id="rId92"/>
    <p:sldId id="324" r:id="rId93"/>
    <p:sldId id="412" r:id="rId94"/>
    <p:sldId id="392" r:id="rId95"/>
    <p:sldId id="413" r:id="rId96"/>
    <p:sldId id="414" r:id="rId9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879"/>
    <p:restoredTop sz="95781"/>
  </p:normalViewPr>
  <p:slideViewPr>
    <p:cSldViewPr snapToGrid="0" snapToObjects="1">
      <p:cViewPr>
        <p:scale>
          <a:sx n="66" d="100"/>
          <a:sy n="66" d="100"/>
        </p:scale>
        <p:origin x="144" y="14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presProps" Target="presProps.xml"/><Relationship Id="rId10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notesMaster" Target="notesMasters/notesMaster1.xml"/><Relationship Id="rId3" Type="http://schemas.openxmlformats.org/officeDocument/2006/relationships/slide" Target="slides/slide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53.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60.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70.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8.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9.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0.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31.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41.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45.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890C6B3-E379-D442-BE68-D3468A711F0D}" type="datetimeFigureOut">
              <a:rPr lang="en-US" smtClean="0"/>
              <a:t>10/10/21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857E97-67CF-8648-AF96-3FAA660FC00F}" type="slidenum">
              <a:rPr lang="en-US" smtClean="0"/>
              <a:t>‹#›</a:t>
            </a:fld>
            <a:endParaRPr lang="en-US"/>
          </a:p>
        </p:txBody>
      </p:sp>
    </p:spTree>
    <p:extLst>
      <p:ext uri="{BB962C8B-B14F-4D97-AF65-F5344CB8AC3E}">
        <p14:creationId xmlns:p14="http://schemas.microsoft.com/office/powerpoint/2010/main" val="436586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8F27143-2A5B-0E4C-9822-FF0DC212CC51}" type="slidenum">
              <a:rPr lang="en-US" altLang="en-US" smtClean="0"/>
              <a:pPr/>
              <a:t>68</a:t>
            </a:fld>
            <a:endParaRPr lang="en-US" altLang="en-US"/>
          </a:p>
        </p:txBody>
      </p:sp>
    </p:spTree>
    <p:extLst>
      <p:ext uri="{BB962C8B-B14F-4D97-AF65-F5344CB8AC3E}">
        <p14:creationId xmlns:p14="http://schemas.microsoft.com/office/powerpoint/2010/main" val="3955946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24227A-3FE3-F84A-AA53-907422425C1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0C77F0B-BFB9-3B47-95F7-5B24951C866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E12CAA0-7B01-1648-BF1B-99B9EE355ED0}"/>
              </a:ext>
            </a:extLst>
          </p:cNvPr>
          <p:cNvSpPr>
            <a:spLocks noGrp="1"/>
          </p:cNvSpPr>
          <p:nvPr>
            <p:ph type="dt" sz="half" idx="10"/>
          </p:nvPr>
        </p:nvSpPr>
        <p:spPr/>
        <p:txBody>
          <a:bodyPr/>
          <a:lstStyle/>
          <a:p>
            <a:fld id="{B0A34816-2844-F545-9D72-04B6DB584BE0}" type="datetimeFigureOut">
              <a:rPr lang="en-US" smtClean="0"/>
              <a:t>10/10/21</a:t>
            </a:fld>
            <a:endParaRPr lang="en-US"/>
          </a:p>
        </p:txBody>
      </p:sp>
      <p:sp>
        <p:nvSpPr>
          <p:cNvPr id="5" name="Footer Placeholder 4">
            <a:extLst>
              <a:ext uri="{FF2B5EF4-FFF2-40B4-BE49-F238E27FC236}">
                <a16:creationId xmlns:a16="http://schemas.microsoft.com/office/drawing/2014/main" id="{3203C419-40D6-BD43-8E3D-1B8155A1C9E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5D4B648-9F3D-A94A-898A-0DC840B01596}"/>
              </a:ext>
            </a:extLst>
          </p:cNvPr>
          <p:cNvSpPr>
            <a:spLocks noGrp="1"/>
          </p:cNvSpPr>
          <p:nvPr>
            <p:ph type="sldNum" sz="quarter" idx="12"/>
          </p:nvPr>
        </p:nvSpPr>
        <p:spPr/>
        <p:txBody>
          <a:bodyPr/>
          <a:lstStyle/>
          <a:p>
            <a:fld id="{03607133-C420-E642-9D72-EDD3CEB40B18}" type="slidenum">
              <a:rPr lang="en-US" smtClean="0"/>
              <a:t>‹#›</a:t>
            </a:fld>
            <a:endParaRPr lang="en-US"/>
          </a:p>
        </p:txBody>
      </p:sp>
    </p:spTree>
    <p:extLst>
      <p:ext uri="{BB962C8B-B14F-4D97-AF65-F5344CB8AC3E}">
        <p14:creationId xmlns:p14="http://schemas.microsoft.com/office/powerpoint/2010/main" val="38147398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253D1D-65BA-C341-93C6-EF6E690DD85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6EF9EE2-A50D-354C-A9D2-8C79324D34F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8FA134-510C-9345-A372-55A0E3D7FFC7}"/>
              </a:ext>
            </a:extLst>
          </p:cNvPr>
          <p:cNvSpPr>
            <a:spLocks noGrp="1"/>
          </p:cNvSpPr>
          <p:nvPr>
            <p:ph type="dt" sz="half" idx="10"/>
          </p:nvPr>
        </p:nvSpPr>
        <p:spPr/>
        <p:txBody>
          <a:bodyPr/>
          <a:lstStyle/>
          <a:p>
            <a:fld id="{B0A34816-2844-F545-9D72-04B6DB584BE0}" type="datetimeFigureOut">
              <a:rPr lang="en-US" smtClean="0"/>
              <a:t>10/10/21</a:t>
            </a:fld>
            <a:endParaRPr lang="en-US"/>
          </a:p>
        </p:txBody>
      </p:sp>
      <p:sp>
        <p:nvSpPr>
          <p:cNvPr id="5" name="Footer Placeholder 4">
            <a:extLst>
              <a:ext uri="{FF2B5EF4-FFF2-40B4-BE49-F238E27FC236}">
                <a16:creationId xmlns:a16="http://schemas.microsoft.com/office/drawing/2014/main" id="{F5D12954-C7D8-0F40-AF46-CBB57111195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25023F8-D5F5-DD45-8417-6B1E16EAA35D}"/>
              </a:ext>
            </a:extLst>
          </p:cNvPr>
          <p:cNvSpPr>
            <a:spLocks noGrp="1"/>
          </p:cNvSpPr>
          <p:nvPr>
            <p:ph type="sldNum" sz="quarter" idx="12"/>
          </p:nvPr>
        </p:nvSpPr>
        <p:spPr/>
        <p:txBody>
          <a:bodyPr/>
          <a:lstStyle/>
          <a:p>
            <a:fld id="{03607133-C420-E642-9D72-EDD3CEB40B18}" type="slidenum">
              <a:rPr lang="en-US" smtClean="0"/>
              <a:t>‹#›</a:t>
            </a:fld>
            <a:endParaRPr lang="en-US"/>
          </a:p>
        </p:txBody>
      </p:sp>
    </p:spTree>
    <p:extLst>
      <p:ext uri="{BB962C8B-B14F-4D97-AF65-F5344CB8AC3E}">
        <p14:creationId xmlns:p14="http://schemas.microsoft.com/office/powerpoint/2010/main" val="2301344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B5A7D49-F664-5348-8221-C409235AB24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AEB06BB-C428-8C4F-AE4A-DD067D36CDE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5C1AC30-5C92-D847-B2B7-63F2E7BC06DA}"/>
              </a:ext>
            </a:extLst>
          </p:cNvPr>
          <p:cNvSpPr>
            <a:spLocks noGrp="1"/>
          </p:cNvSpPr>
          <p:nvPr>
            <p:ph type="dt" sz="half" idx="10"/>
          </p:nvPr>
        </p:nvSpPr>
        <p:spPr/>
        <p:txBody>
          <a:bodyPr/>
          <a:lstStyle/>
          <a:p>
            <a:fld id="{B0A34816-2844-F545-9D72-04B6DB584BE0}" type="datetimeFigureOut">
              <a:rPr lang="en-US" smtClean="0"/>
              <a:t>10/10/21</a:t>
            </a:fld>
            <a:endParaRPr lang="en-US"/>
          </a:p>
        </p:txBody>
      </p:sp>
      <p:sp>
        <p:nvSpPr>
          <p:cNvPr id="5" name="Footer Placeholder 4">
            <a:extLst>
              <a:ext uri="{FF2B5EF4-FFF2-40B4-BE49-F238E27FC236}">
                <a16:creationId xmlns:a16="http://schemas.microsoft.com/office/drawing/2014/main" id="{D1CAADB5-D319-B348-8612-023FD7958DE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936DD49-5356-7244-9836-E5F2E2153A13}"/>
              </a:ext>
            </a:extLst>
          </p:cNvPr>
          <p:cNvSpPr>
            <a:spLocks noGrp="1"/>
          </p:cNvSpPr>
          <p:nvPr>
            <p:ph type="sldNum" sz="quarter" idx="12"/>
          </p:nvPr>
        </p:nvSpPr>
        <p:spPr/>
        <p:txBody>
          <a:bodyPr/>
          <a:lstStyle/>
          <a:p>
            <a:fld id="{03607133-C420-E642-9D72-EDD3CEB40B18}" type="slidenum">
              <a:rPr lang="en-US" smtClean="0"/>
              <a:t>‹#›</a:t>
            </a:fld>
            <a:endParaRPr lang="en-US"/>
          </a:p>
        </p:txBody>
      </p:sp>
    </p:spTree>
    <p:extLst>
      <p:ext uri="{BB962C8B-B14F-4D97-AF65-F5344CB8AC3E}">
        <p14:creationId xmlns:p14="http://schemas.microsoft.com/office/powerpoint/2010/main" val="18800853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700"/>
            </a:lvl1pPr>
          </a:lstStyle>
          <a:p>
            <a:r>
              <a:rPr lang="en-US"/>
              <a:t>Click to edit Master title style</a:t>
            </a:r>
            <a:endParaRPr lang="en-US" dirty="0"/>
          </a:p>
        </p:txBody>
      </p:sp>
      <p:sp>
        <p:nvSpPr>
          <p:cNvPr id="3" name="Text Placeholder 2"/>
          <p:cNvSpPr>
            <a:spLocks noGrp="1"/>
          </p:cNvSpPr>
          <p:nvPr>
            <p:ph type="body"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9"/>
          <p:cNvSpPr>
            <a:spLocks noGrp="1"/>
          </p:cNvSpPr>
          <p:nvPr>
            <p:ph type="dt" sz="half" idx="10"/>
          </p:nvPr>
        </p:nvSpPr>
        <p:spPr/>
        <p:txBody>
          <a:bodyPr/>
          <a:lstStyle>
            <a:lvl1pPr>
              <a:defRPr/>
            </a:lvl1pPr>
          </a:lstStyle>
          <a:p>
            <a:fld id="{F947CD74-C265-49EA-922D-5FAF42B24E89}" type="datetime1">
              <a:rPr lang="en-US" smtClean="0"/>
              <a:t>10/10/21</a:t>
            </a:fld>
            <a:endParaRPr lang="en-US"/>
          </a:p>
        </p:txBody>
      </p:sp>
      <p:sp>
        <p:nvSpPr>
          <p:cNvPr id="5" name="Footer Placeholder 21"/>
          <p:cNvSpPr>
            <a:spLocks noGrp="1"/>
          </p:cNvSpPr>
          <p:nvPr>
            <p:ph type="ftr" sz="quarter" idx="11"/>
          </p:nvPr>
        </p:nvSpPr>
        <p:spPr>
          <a:xfrm>
            <a:off x="2946400" y="6356353"/>
            <a:ext cx="6400800" cy="365125"/>
          </a:xfrm>
        </p:spPr>
        <p:txBody>
          <a:bodyPr/>
          <a:lstStyle>
            <a:lvl1pPr>
              <a:defRPr/>
            </a:lvl1pPr>
          </a:lstStyle>
          <a:p>
            <a:r>
              <a:rPr lang="en-US"/>
              <a:t>©2016 Pearson Education, Inc., Hoboken, NJ. All rights reserved.</a:t>
            </a:r>
          </a:p>
        </p:txBody>
      </p:sp>
      <p:sp>
        <p:nvSpPr>
          <p:cNvPr id="6" name="Slide Number Placeholder 17"/>
          <p:cNvSpPr>
            <a:spLocks noGrp="1"/>
          </p:cNvSpPr>
          <p:nvPr>
            <p:ph type="sldNum" sz="quarter" idx="12"/>
          </p:nvPr>
        </p:nvSpPr>
        <p:spPr/>
        <p:txBody>
          <a:bodyPr/>
          <a:lstStyle>
            <a:lvl1pPr>
              <a:defRPr/>
            </a:lvl1pPr>
          </a:lstStyle>
          <a:p>
            <a:fld id="{F548920E-E96D-446B-B369-8124E46C2070}" type="slidenum">
              <a:rPr lang="en-US" smtClean="0"/>
              <a:t>‹#›</a:t>
            </a:fld>
            <a:endParaRPr lang="en-US"/>
          </a:p>
        </p:txBody>
      </p:sp>
    </p:spTree>
    <p:extLst>
      <p:ext uri="{BB962C8B-B14F-4D97-AF65-F5344CB8AC3E}">
        <p14:creationId xmlns:p14="http://schemas.microsoft.com/office/powerpoint/2010/main" val="6742375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F21C0-8C5F-9646-88CD-9C170967369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A4784DC-9F25-F64F-9BF4-3D23762419B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F93910-DFFA-1B47-B139-62746C7BAEB7}"/>
              </a:ext>
            </a:extLst>
          </p:cNvPr>
          <p:cNvSpPr>
            <a:spLocks noGrp="1"/>
          </p:cNvSpPr>
          <p:nvPr>
            <p:ph type="dt" sz="half" idx="10"/>
          </p:nvPr>
        </p:nvSpPr>
        <p:spPr/>
        <p:txBody>
          <a:bodyPr/>
          <a:lstStyle/>
          <a:p>
            <a:fld id="{B0A34816-2844-F545-9D72-04B6DB584BE0}" type="datetimeFigureOut">
              <a:rPr lang="en-US" smtClean="0"/>
              <a:t>10/10/21</a:t>
            </a:fld>
            <a:endParaRPr lang="en-US"/>
          </a:p>
        </p:txBody>
      </p:sp>
      <p:sp>
        <p:nvSpPr>
          <p:cNvPr id="5" name="Footer Placeholder 4">
            <a:extLst>
              <a:ext uri="{FF2B5EF4-FFF2-40B4-BE49-F238E27FC236}">
                <a16:creationId xmlns:a16="http://schemas.microsoft.com/office/drawing/2014/main" id="{4719D0FA-F6A2-E446-AD5F-7435CB39AB9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2B2AB42-32B0-FF40-89B5-D58DC518020A}"/>
              </a:ext>
            </a:extLst>
          </p:cNvPr>
          <p:cNvSpPr>
            <a:spLocks noGrp="1"/>
          </p:cNvSpPr>
          <p:nvPr>
            <p:ph type="sldNum" sz="quarter" idx="12"/>
          </p:nvPr>
        </p:nvSpPr>
        <p:spPr/>
        <p:txBody>
          <a:bodyPr/>
          <a:lstStyle/>
          <a:p>
            <a:fld id="{03607133-C420-E642-9D72-EDD3CEB40B18}" type="slidenum">
              <a:rPr lang="en-US" smtClean="0"/>
              <a:t>‹#›</a:t>
            </a:fld>
            <a:endParaRPr lang="en-US"/>
          </a:p>
        </p:txBody>
      </p:sp>
    </p:spTree>
    <p:extLst>
      <p:ext uri="{BB962C8B-B14F-4D97-AF65-F5344CB8AC3E}">
        <p14:creationId xmlns:p14="http://schemas.microsoft.com/office/powerpoint/2010/main" val="14768815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5B38F6-43AB-DB4D-AD88-2319675291A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FFADCFE-6F9C-2145-AFDA-32C402A26D7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578685F-BC3C-4949-B079-BD2520668683}"/>
              </a:ext>
            </a:extLst>
          </p:cNvPr>
          <p:cNvSpPr>
            <a:spLocks noGrp="1"/>
          </p:cNvSpPr>
          <p:nvPr>
            <p:ph type="dt" sz="half" idx="10"/>
          </p:nvPr>
        </p:nvSpPr>
        <p:spPr/>
        <p:txBody>
          <a:bodyPr/>
          <a:lstStyle/>
          <a:p>
            <a:fld id="{B0A34816-2844-F545-9D72-04B6DB584BE0}" type="datetimeFigureOut">
              <a:rPr lang="en-US" smtClean="0"/>
              <a:t>10/10/21</a:t>
            </a:fld>
            <a:endParaRPr lang="en-US"/>
          </a:p>
        </p:txBody>
      </p:sp>
      <p:sp>
        <p:nvSpPr>
          <p:cNvPr id="5" name="Footer Placeholder 4">
            <a:extLst>
              <a:ext uri="{FF2B5EF4-FFF2-40B4-BE49-F238E27FC236}">
                <a16:creationId xmlns:a16="http://schemas.microsoft.com/office/drawing/2014/main" id="{91B143C8-FD03-3F42-B12A-94007BFA28B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1F9C4EC-DD9D-E142-BB88-51915883DA07}"/>
              </a:ext>
            </a:extLst>
          </p:cNvPr>
          <p:cNvSpPr>
            <a:spLocks noGrp="1"/>
          </p:cNvSpPr>
          <p:nvPr>
            <p:ph type="sldNum" sz="quarter" idx="12"/>
          </p:nvPr>
        </p:nvSpPr>
        <p:spPr/>
        <p:txBody>
          <a:bodyPr/>
          <a:lstStyle/>
          <a:p>
            <a:fld id="{03607133-C420-E642-9D72-EDD3CEB40B18}" type="slidenum">
              <a:rPr lang="en-US" smtClean="0"/>
              <a:t>‹#›</a:t>
            </a:fld>
            <a:endParaRPr lang="en-US"/>
          </a:p>
        </p:txBody>
      </p:sp>
    </p:spTree>
    <p:extLst>
      <p:ext uri="{BB962C8B-B14F-4D97-AF65-F5344CB8AC3E}">
        <p14:creationId xmlns:p14="http://schemas.microsoft.com/office/powerpoint/2010/main" val="518852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D32D1A-64FF-F44A-AA63-4B997249E83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0F017F2-1F50-1D40-9EC6-FC1645462E3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AB7FC57-30C4-1F41-81F9-6560DF39D23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8480A1D-F3AB-7E41-9464-CEE946532574}"/>
              </a:ext>
            </a:extLst>
          </p:cNvPr>
          <p:cNvSpPr>
            <a:spLocks noGrp="1"/>
          </p:cNvSpPr>
          <p:nvPr>
            <p:ph type="dt" sz="half" idx="10"/>
          </p:nvPr>
        </p:nvSpPr>
        <p:spPr/>
        <p:txBody>
          <a:bodyPr/>
          <a:lstStyle/>
          <a:p>
            <a:fld id="{B0A34816-2844-F545-9D72-04B6DB584BE0}" type="datetimeFigureOut">
              <a:rPr lang="en-US" smtClean="0"/>
              <a:t>10/10/21</a:t>
            </a:fld>
            <a:endParaRPr lang="en-US"/>
          </a:p>
        </p:txBody>
      </p:sp>
      <p:sp>
        <p:nvSpPr>
          <p:cNvPr id="6" name="Footer Placeholder 5">
            <a:extLst>
              <a:ext uri="{FF2B5EF4-FFF2-40B4-BE49-F238E27FC236}">
                <a16:creationId xmlns:a16="http://schemas.microsoft.com/office/drawing/2014/main" id="{67936A09-E49B-D945-80D2-EC6338B1BE1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E1EDB45-8370-AA4F-B3FB-0E7778A20675}"/>
              </a:ext>
            </a:extLst>
          </p:cNvPr>
          <p:cNvSpPr>
            <a:spLocks noGrp="1"/>
          </p:cNvSpPr>
          <p:nvPr>
            <p:ph type="sldNum" sz="quarter" idx="12"/>
          </p:nvPr>
        </p:nvSpPr>
        <p:spPr/>
        <p:txBody>
          <a:bodyPr/>
          <a:lstStyle/>
          <a:p>
            <a:fld id="{03607133-C420-E642-9D72-EDD3CEB40B18}" type="slidenum">
              <a:rPr lang="en-US" smtClean="0"/>
              <a:t>‹#›</a:t>
            </a:fld>
            <a:endParaRPr lang="en-US"/>
          </a:p>
        </p:txBody>
      </p:sp>
    </p:spTree>
    <p:extLst>
      <p:ext uri="{BB962C8B-B14F-4D97-AF65-F5344CB8AC3E}">
        <p14:creationId xmlns:p14="http://schemas.microsoft.com/office/powerpoint/2010/main" val="38693527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5E8BB1-91C8-C24F-B50E-3239AFB9374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362739D-A82F-F445-BE7A-3C02E85777B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C40FD4D-1CCC-3940-AA1B-6926C94A27C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9ABD461-19C3-4F4C-B7EB-85C23A46488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041B7C1-E987-374E-81C3-C5EE4541604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3742E46-6D9F-854A-BF2F-264ABF328690}"/>
              </a:ext>
            </a:extLst>
          </p:cNvPr>
          <p:cNvSpPr>
            <a:spLocks noGrp="1"/>
          </p:cNvSpPr>
          <p:nvPr>
            <p:ph type="dt" sz="half" idx="10"/>
          </p:nvPr>
        </p:nvSpPr>
        <p:spPr/>
        <p:txBody>
          <a:bodyPr/>
          <a:lstStyle/>
          <a:p>
            <a:fld id="{B0A34816-2844-F545-9D72-04B6DB584BE0}" type="datetimeFigureOut">
              <a:rPr lang="en-US" smtClean="0"/>
              <a:t>10/10/21</a:t>
            </a:fld>
            <a:endParaRPr lang="en-US"/>
          </a:p>
        </p:txBody>
      </p:sp>
      <p:sp>
        <p:nvSpPr>
          <p:cNvPr id="8" name="Footer Placeholder 7">
            <a:extLst>
              <a:ext uri="{FF2B5EF4-FFF2-40B4-BE49-F238E27FC236}">
                <a16:creationId xmlns:a16="http://schemas.microsoft.com/office/drawing/2014/main" id="{03CD089F-F37A-F145-83AA-1F7F8CB4AF1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5AC43E4-F96D-864A-B21B-915D77B2D944}"/>
              </a:ext>
            </a:extLst>
          </p:cNvPr>
          <p:cNvSpPr>
            <a:spLocks noGrp="1"/>
          </p:cNvSpPr>
          <p:nvPr>
            <p:ph type="sldNum" sz="quarter" idx="12"/>
          </p:nvPr>
        </p:nvSpPr>
        <p:spPr/>
        <p:txBody>
          <a:bodyPr/>
          <a:lstStyle/>
          <a:p>
            <a:fld id="{03607133-C420-E642-9D72-EDD3CEB40B18}" type="slidenum">
              <a:rPr lang="en-US" smtClean="0"/>
              <a:t>‹#›</a:t>
            </a:fld>
            <a:endParaRPr lang="en-US"/>
          </a:p>
        </p:txBody>
      </p:sp>
    </p:spTree>
    <p:extLst>
      <p:ext uri="{BB962C8B-B14F-4D97-AF65-F5344CB8AC3E}">
        <p14:creationId xmlns:p14="http://schemas.microsoft.com/office/powerpoint/2010/main" val="12264746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AED3E1-48AC-0347-BFA8-E55C2AA3429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1D22432-C260-F842-9125-BE49E047DFDB}"/>
              </a:ext>
            </a:extLst>
          </p:cNvPr>
          <p:cNvSpPr>
            <a:spLocks noGrp="1"/>
          </p:cNvSpPr>
          <p:nvPr>
            <p:ph type="dt" sz="half" idx="10"/>
          </p:nvPr>
        </p:nvSpPr>
        <p:spPr/>
        <p:txBody>
          <a:bodyPr/>
          <a:lstStyle/>
          <a:p>
            <a:fld id="{B0A34816-2844-F545-9D72-04B6DB584BE0}" type="datetimeFigureOut">
              <a:rPr lang="en-US" smtClean="0"/>
              <a:t>10/10/21</a:t>
            </a:fld>
            <a:endParaRPr lang="en-US"/>
          </a:p>
        </p:txBody>
      </p:sp>
      <p:sp>
        <p:nvSpPr>
          <p:cNvPr id="4" name="Footer Placeholder 3">
            <a:extLst>
              <a:ext uri="{FF2B5EF4-FFF2-40B4-BE49-F238E27FC236}">
                <a16:creationId xmlns:a16="http://schemas.microsoft.com/office/drawing/2014/main" id="{3B48301E-1198-0A4E-996A-3B9A67B5846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BBC4D1B-5E42-6A43-9A7B-870D56AA08B9}"/>
              </a:ext>
            </a:extLst>
          </p:cNvPr>
          <p:cNvSpPr>
            <a:spLocks noGrp="1"/>
          </p:cNvSpPr>
          <p:nvPr>
            <p:ph type="sldNum" sz="quarter" idx="12"/>
          </p:nvPr>
        </p:nvSpPr>
        <p:spPr/>
        <p:txBody>
          <a:bodyPr/>
          <a:lstStyle/>
          <a:p>
            <a:fld id="{03607133-C420-E642-9D72-EDD3CEB40B18}" type="slidenum">
              <a:rPr lang="en-US" smtClean="0"/>
              <a:t>‹#›</a:t>
            </a:fld>
            <a:endParaRPr lang="en-US"/>
          </a:p>
        </p:txBody>
      </p:sp>
    </p:spTree>
    <p:extLst>
      <p:ext uri="{BB962C8B-B14F-4D97-AF65-F5344CB8AC3E}">
        <p14:creationId xmlns:p14="http://schemas.microsoft.com/office/powerpoint/2010/main" val="37806887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42192A3-970E-1C42-852A-E3069A048A1B}"/>
              </a:ext>
            </a:extLst>
          </p:cNvPr>
          <p:cNvSpPr>
            <a:spLocks noGrp="1"/>
          </p:cNvSpPr>
          <p:nvPr>
            <p:ph type="dt" sz="half" idx="10"/>
          </p:nvPr>
        </p:nvSpPr>
        <p:spPr/>
        <p:txBody>
          <a:bodyPr/>
          <a:lstStyle/>
          <a:p>
            <a:fld id="{B0A34816-2844-F545-9D72-04B6DB584BE0}" type="datetimeFigureOut">
              <a:rPr lang="en-US" smtClean="0"/>
              <a:t>10/10/21</a:t>
            </a:fld>
            <a:endParaRPr lang="en-US"/>
          </a:p>
        </p:txBody>
      </p:sp>
      <p:sp>
        <p:nvSpPr>
          <p:cNvPr id="3" name="Footer Placeholder 2">
            <a:extLst>
              <a:ext uri="{FF2B5EF4-FFF2-40B4-BE49-F238E27FC236}">
                <a16:creationId xmlns:a16="http://schemas.microsoft.com/office/drawing/2014/main" id="{ECFA7DB8-08CB-3946-8328-C9FF11486D5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B77D0B3-EB8D-FC47-B6EF-21BE0486FBF7}"/>
              </a:ext>
            </a:extLst>
          </p:cNvPr>
          <p:cNvSpPr>
            <a:spLocks noGrp="1"/>
          </p:cNvSpPr>
          <p:nvPr>
            <p:ph type="sldNum" sz="quarter" idx="12"/>
          </p:nvPr>
        </p:nvSpPr>
        <p:spPr/>
        <p:txBody>
          <a:bodyPr/>
          <a:lstStyle/>
          <a:p>
            <a:fld id="{03607133-C420-E642-9D72-EDD3CEB40B18}" type="slidenum">
              <a:rPr lang="en-US" smtClean="0"/>
              <a:t>‹#›</a:t>
            </a:fld>
            <a:endParaRPr lang="en-US"/>
          </a:p>
        </p:txBody>
      </p:sp>
    </p:spTree>
    <p:extLst>
      <p:ext uri="{BB962C8B-B14F-4D97-AF65-F5344CB8AC3E}">
        <p14:creationId xmlns:p14="http://schemas.microsoft.com/office/powerpoint/2010/main" val="36937722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F26AFC-C3E1-994F-95E3-0360E947AAE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0366781-B293-1849-BF57-6B9F6334874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3614885-687C-3F43-993C-2C575CB1784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5A180DD-38B1-F242-8E87-38D7D0EC8323}"/>
              </a:ext>
            </a:extLst>
          </p:cNvPr>
          <p:cNvSpPr>
            <a:spLocks noGrp="1"/>
          </p:cNvSpPr>
          <p:nvPr>
            <p:ph type="dt" sz="half" idx="10"/>
          </p:nvPr>
        </p:nvSpPr>
        <p:spPr/>
        <p:txBody>
          <a:bodyPr/>
          <a:lstStyle/>
          <a:p>
            <a:fld id="{B0A34816-2844-F545-9D72-04B6DB584BE0}" type="datetimeFigureOut">
              <a:rPr lang="en-US" smtClean="0"/>
              <a:t>10/10/21</a:t>
            </a:fld>
            <a:endParaRPr lang="en-US"/>
          </a:p>
        </p:txBody>
      </p:sp>
      <p:sp>
        <p:nvSpPr>
          <p:cNvPr id="6" name="Footer Placeholder 5">
            <a:extLst>
              <a:ext uri="{FF2B5EF4-FFF2-40B4-BE49-F238E27FC236}">
                <a16:creationId xmlns:a16="http://schemas.microsoft.com/office/drawing/2014/main" id="{3844DCB8-8266-3F48-97DE-7066C6A0F15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86F9E54-8C0E-8C4E-AC24-3CCCDE7BCAC9}"/>
              </a:ext>
            </a:extLst>
          </p:cNvPr>
          <p:cNvSpPr>
            <a:spLocks noGrp="1"/>
          </p:cNvSpPr>
          <p:nvPr>
            <p:ph type="sldNum" sz="quarter" idx="12"/>
          </p:nvPr>
        </p:nvSpPr>
        <p:spPr/>
        <p:txBody>
          <a:bodyPr/>
          <a:lstStyle/>
          <a:p>
            <a:fld id="{03607133-C420-E642-9D72-EDD3CEB40B18}" type="slidenum">
              <a:rPr lang="en-US" smtClean="0"/>
              <a:t>‹#›</a:t>
            </a:fld>
            <a:endParaRPr lang="en-US"/>
          </a:p>
        </p:txBody>
      </p:sp>
    </p:spTree>
    <p:extLst>
      <p:ext uri="{BB962C8B-B14F-4D97-AF65-F5344CB8AC3E}">
        <p14:creationId xmlns:p14="http://schemas.microsoft.com/office/powerpoint/2010/main" val="12458370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B4B00-4CAE-2346-B193-C6865A8A1E9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A4A01CB-B5B2-C349-B13C-DBACFE05CBF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8D21A7A-E50D-6743-A2B6-319D8E8CC70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6C65A93-EEA9-4C40-AE8C-AE664BD9D11D}"/>
              </a:ext>
            </a:extLst>
          </p:cNvPr>
          <p:cNvSpPr>
            <a:spLocks noGrp="1"/>
          </p:cNvSpPr>
          <p:nvPr>
            <p:ph type="dt" sz="half" idx="10"/>
          </p:nvPr>
        </p:nvSpPr>
        <p:spPr/>
        <p:txBody>
          <a:bodyPr/>
          <a:lstStyle/>
          <a:p>
            <a:fld id="{B0A34816-2844-F545-9D72-04B6DB584BE0}" type="datetimeFigureOut">
              <a:rPr lang="en-US" smtClean="0"/>
              <a:t>10/10/21</a:t>
            </a:fld>
            <a:endParaRPr lang="en-US"/>
          </a:p>
        </p:txBody>
      </p:sp>
      <p:sp>
        <p:nvSpPr>
          <p:cNvPr id="6" name="Footer Placeholder 5">
            <a:extLst>
              <a:ext uri="{FF2B5EF4-FFF2-40B4-BE49-F238E27FC236}">
                <a16:creationId xmlns:a16="http://schemas.microsoft.com/office/drawing/2014/main" id="{5142B666-0BA2-FC4E-B704-6BC5EB304FB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F50DDC9-6F49-0346-9060-9BB6944E24A2}"/>
              </a:ext>
            </a:extLst>
          </p:cNvPr>
          <p:cNvSpPr>
            <a:spLocks noGrp="1"/>
          </p:cNvSpPr>
          <p:nvPr>
            <p:ph type="sldNum" sz="quarter" idx="12"/>
          </p:nvPr>
        </p:nvSpPr>
        <p:spPr/>
        <p:txBody>
          <a:bodyPr/>
          <a:lstStyle/>
          <a:p>
            <a:fld id="{03607133-C420-E642-9D72-EDD3CEB40B18}" type="slidenum">
              <a:rPr lang="en-US" smtClean="0"/>
              <a:t>‹#›</a:t>
            </a:fld>
            <a:endParaRPr lang="en-US"/>
          </a:p>
        </p:txBody>
      </p:sp>
    </p:spTree>
    <p:extLst>
      <p:ext uri="{BB962C8B-B14F-4D97-AF65-F5344CB8AC3E}">
        <p14:creationId xmlns:p14="http://schemas.microsoft.com/office/powerpoint/2010/main" val="6040649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153C69-C2B6-5A45-A66D-871A6E44D64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82B00E0-E026-2D40-9C57-FA30EC34E6A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AC77168-1E7B-2E4F-8484-17BE26CB003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0A34816-2844-F545-9D72-04B6DB584BE0}" type="datetimeFigureOut">
              <a:rPr lang="en-US" smtClean="0"/>
              <a:t>10/10/21</a:t>
            </a:fld>
            <a:endParaRPr lang="en-US"/>
          </a:p>
        </p:txBody>
      </p:sp>
      <p:sp>
        <p:nvSpPr>
          <p:cNvPr id="5" name="Footer Placeholder 4">
            <a:extLst>
              <a:ext uri="{FF2B5EF4-FFF2-40B4-BE49-F238E27FC236}">
                <a16:creationId xmlns:a16="http://schemas.microsoft.com/office/drawing/2014/main" id="{9F2099F2-B208-DE45-B767-67F2EFD1EFF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FFC4BB6-BA9B-E549-A4AA-48F1EF04A26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3607133-C420-E642-9D72-EDD3CEB40B18}" type="slidenum">
              <a:rPr lang="en-US" smtClean="0"/>
              <a:t>‹#›</a:t>
            </a:fld>
            <a:endParaRPr lang="en-US"/>
          </a:p>
        </p:txBody>
      </p:sp>
    </p:spTree>
    <p:extLst>
      <p:ext uri="{BB962C8B-B14F-4D97-AF65-F5344CB8AC3E}">
        <p14:creationId xmlns:p14="http://schemas.microsoft.com/office/powerpoint/2010/main" val="17995818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6.xml"/><Relationship Id="rId1" Type="http://schemas.openxmlformats.org/officeDocument/2006/relationships/vmlDrawing" Target="../drawings/vmlDrawing2.vml"/><Relationship Id="rId4" Type="http://schemas.openxmlformats.org/officeDocument/2006/relationships/image" Target="../media/image4.emf"/></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3.vml"/><Relationship Id="rId4" Type="http://schemas.openxmlformats.org/officeDocument/2006/relationships/image" Target="../media/image12.emf"/></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vmlDrawing" Target="../drawings/vmlDrawing4.vml"/><Relationship Id="rId4" Type="http://schemas.openxmlformats.org/officeDocument/2006/relationships/image" Target="../media/image18.em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6.xml"/><Relationship Id="rId1" Type="http://schemas.openxmlformats.org/officeDocument/2006/relationships/vmlDrawing" Target="../drawings/vmlDrawing5.vml"/><Relationship Id="rId4" Type="http://schemas.openxmlformats.org/officeDocument/2006/relationships/image" Target="../media/image19.emf"/></Relationships>
</file>

<file path=ppt/slides/_rels/slide31.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6.xml"/><Relationship Id="rId1" Type="http://schemas.openxmlformats.org/officeDocument/2006/relationships/vmlDrawing" Target="../drawings/vmlDrawing6.vml"/><Relationship Id="rId4" Type="http://schemas.openxmlformats.org/officeDocument/2006/relationships/image" Target="../media/image20.em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oleObject" Target="../embeddings/Microsoft_Word_97_-_2004_Document.doc"/><Relationship Id="rId2" Type="http://schemas.openxmlformats.org/officeDocument/2006/relationships/slideLayout" Target="../slideLayouts/slideLayout7.xml"/><Relationship Id="rId1" Type="http://schemas.openxmlformats.org/officeDocument/2006/relationships/vmlDrawing" Target="../drawings/vmlDrawing7.vml"/><Relationship Id="rId4" Type="http://schemas.openxmlformats.org/officeDocument/2006/relationships/image" Target="../media/image31.emf"/></Relationships>
</file>

<file path=ppt/slides/_rels/slide4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oleObject" Target="../embeddings/Microsoft_Word_97_-_2004_Document1.doc"/><Relationship Id="rId2" Type="http://schemas.openxmlformats.org/officeDocument/2006/relationships/slideLayout" Target="../slideLayouts/slideLayout2.xml"/><Relationship Id="rId1" Type="http://schemas.openxmlformats.org/officeDocument/2006/relationships/vmlDrawing" Target="../drawings/vmlDrawing8.vml"/><Relationship Id="rId4" Type="http://schemas.openxmlformats.org/officeDocument/2006/relationships/image" Target="../media/image41.emf"/></Relationships>
</file>

<file path=ppt/slides/_rels/slide5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6.xml"/><Relationship Id="rId1" Type="http://schemas.openxmlformats.org/officeDocument/2006/relationships/vmlDrawing" Target="../drawings/vmlDrawing1.vml"/><Relationship Id="rId4" Type="http://schemas.openxmlformats.org/officeDocument/2006/relationships/image" Target="../media/image1.emf"/></Relationships>
</file>

<file path=ppt/slides/_rels/slide60.xml.rels><?xml version="1.0" encoding="UTF-8" standalone="yes"?>
<Relationships xmlns="http://schemas.openxmlformats.org/package/2006/relationships"><Relationship Id="rId3" Type="http://schemas.openxmlformats.org/officeDocument/2006/relationships/oleObject" Target="../embeddings/Microsoft_Word_97_-_2004_Document2.doc"/><Relationship Id="rId2" Type="http://schemas.openxmlformats.org/officeDocument/2006/relationships/slideLayout" Target="../slideLayouts/slideLayout2.xml"/><Relationship Id="rId1" Type="http://schemas.openxmlformats.org/officeDocument/2006/relationships/vmlDrawing" Target="../drawings/vmlDrawing9.vml"/><Relationship Id="rId4" Type="http://schemas.openxmlformats.org/officeDocument/2006/relationships/image" Target="../media/image45.emf"/></Relationships>
</file>

<file path=ppt/slides/_rels/slide6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vmlDrawing" Target="../drawings/vmlDrawing10.vml"/><Relationship Id="rId5" Type="http://schemas.openxmlformats.org/officeDocument/2006/relationships/image" Target="../media/image53.emf"/><Relationship Id="rId4" Type="http://schemas.openxmlformats.org/officeDocument/2006/relationships/oleObject" Target="../embeddings/oleObject7.bin"/></Relationships>
</file>

<file path=ppt/slides/_rels/slide6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2.xml"/><Relationship Id="rId1" Type="http://schemas.openxmlformats.org/officeDocument/2006/relationships/vmlDrawing" Target="../drawings/vmlDrawing11.vml"/><Relationship Id="rId4" Type="http://schemas.openxmlformats.org/officeDocument/2006/relationships/image" Target="../media/image60.emf"/></Relationships>
</file>

<file path=ppt/slides/_rels/slide7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2.xml"/><Relationship Id="rId1" Type="http://schemas.openxmlformats.org/officeDocument/2006/relationships/vmlDrawing" Target="../drawings/vmlDrawing12.vml"/><Relationship Id="rId4" Type="http://schemas.openxmlformats.org/officeDocument/2006/relationships/image" Target="../media/image70.emf"/></Relationships>
</file>

<file path=ppt/slides/_rels/slide85.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3AAB17-E27B-C64B-AF78-F7F89CB7A443}"/>
              </a:ext>
            </a:extLst>
          </p:cNvPr>
          <p:cNvSpPr>
            <a:spLocks noGrp="1"/>
          </p:cNvSpPr>
          <p:nvPr>
            <p:ph type="ctrTitle"/>
          </p:nvPr>
        </p:nvSpPr>
        <p:spPr/>
        <p:txBody>
          <a:bodyPr/>
          <a:lstStyle/>
          <a:p>
            <a:r>
              <a:rPr lang="en-US" b="1" dirty="0"/>
              <a:t>STREAMS &amp; STRING</a:t>
            </a:r>
          </a:p>
        </p:txBody>
      </p:sp>
      <p:sp>
        <p:nvSpPr>
          <p:cNvPr id="3" name="Subtitle 2">
            <a:extLst>
              <a:ext uri="{FF2B5EF4-FFF2-40B4-BE49-F238E27FC236}">
                <a16:creationId xmlns:a16="http://schemas.microsoft.com/office/drawing/2014/main" id="{DBA5E197-8A27-6348-9285-3DB384EEFFE2}"/>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6154765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74946FFC-D346-484B-9916-DA977F5CEEC0}"/>
              </a:ext>
            </a:extLst>
          </p:cNvPr>
          <p:cNvSpPr>
            <a:spLocks noGrp="1" noChangeArrowheads="1"/>
          </p:cNvSpPr>
          <p:nvPr>
            <p:ph type="title"/>
          </p:nvPr>
        </p:nvSpPr>
        <p:spPr/>
        <p:txBody>
          <a:bodyPr>
            <a:normAutofit/>
          </a:bodyPr>
          <a:lstStyle/>
          <a:p>
            <a:r>
              <a:rPr lang="en-US" altLang="en-US" sz="4800" dirty="0"/>
              <a:t>Printing Floating-Point Numbers</a:t>
            </a:r>
          </a:p>
        </p:txBody>
      </p:sp>
      <p:graphicFrame>
        <p:nvGraphicFramePr>
          <p:cNvPr id="47107" name="Object 3">
            <a:extLst>
              <a:ext uri="{FF2B5EF4-FFF2-40B4-BE49-F238E27FC236}">
                <a16:creationId xmlns:a16="http://schemas.microsoft.com/office/drawing/2014/main" id="{45A10C02-B679-3044-8E42-A336B9A86838}"/>
              </a:ext>
            </a:extLst>
          </p:cNvPr>
          <p:cNvGraphicFramePr>
            <a:graphicFrameLocks noChangeAspect="1"/>
          </p:cNvGraphicFramePr>
          <p:nvPr>
            <p:extLst>
              <p:ext uri="{D42A27DB-BD31-4B8C-83A1-F6EECF244321}">
                <p14:modId xmlns:p14="http://schemas.microsoft.com/office/powerpoint/2010/main" val="2615557440"/>
              </p:ext>
            </p:extLst>
          </p:nvPr>
        </p:nvGraphicFramePr>
        <p:xfrm>
          <a:off x="838200" y="2006804"/>
          <a:ext cx="10658380" cy="3688602"/>
        </p:xfrm>
        <a:graphic>
          <a:graphicData uri="http://schemas.openxmlformats.org/presentationml/2006/ole">
            <mc:AlternateContent xmlns:mc="http://schemas.openxmlformats.org/markup-compatibility/2006">
              <mc:Choice xmlns:v="urn:schemas-microsoft-com:vml" Requires="v">
                <p:oleObj spid="_x0000_s16396" name="Document" r:id="rId3" imgW="29464000" imgH="10185400" progId="Word.Document.8">
                  <p:embed/>
                </p:oleObj>
              </mc:Choice>
              <mc:Fallback>
                <p:oleObj name="Document" r:id="rId3" imgW="29464000" imgH="10185400" progId="Word.Document.8">
                  <p:embed/>
                  <p:pic>
                    <p:nvPicPr>
                      <p:cNvPr id="47107" name="Object 3">
                        <a:extLst>
                          <a:ext uri="{FF2B5EF4-FFF2-40B4-BE49-F238E27FC236}">
                            <a16:creationId xmlns:a16="http://schemas.microsoft.com/office/drawing/2014/main" id="{45A10C02-B679-3044-8E42-A336B9A8683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2006804"/>
                        <a:ext cx="10658380" cy="3688602"/>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21811744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2" name="Picture 1" descr="chtp7_09_Page_10">
            <a:extLst>
              <a:ext uri="{FF2B5EF4-FFF2-40B4-BE49-F238E27FC236}">
                <a16:creationId xmlns:a16="http://schemas.microsoft.com/office/drawing/2014/main" id="{016139A8-64DC-FC46-8A04-3647400B88FA}"/>
              </a:ext>
            </a:extLst>
          </p:cNvPr>
          <p:cNvPicPr>
            <a:picLocks noGrp="1" noChangeAspect="1"/>
          </p:cNvPicPr>
          <p:nvPr isPhoto="1"/>
        </p:nvPicPr>
        <p:blipFill rotWithShape="1">
          <a:blip r:embed="rId2">
            <a:extLst>
              <a:ext uri="{28A0092B-C50C-407E-A947-70E740481C1C}">
                <a14:useLocalDpi xmlns:a14="http://schemas.microsoft.com/office/drawing/2010/main" val="0"/>
              </a:ext>
            </a:extLst>
          </a:blip>
          <a:srcRect t="6367" r="16826" b="9589"/>
          <a:stretch/>
        </p:blipFill>
        <p:spPr bwMode="auto">
          <a:xfrm>
            <a:off x="1154206" y="397381"/>
            <a:ext cx="9883588" cy="606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64651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2" name="Rectangle 4">
            <a:extLst>
              <a:ext uri="{FF2B5EF4-FFF2-40B4-BE49-F238E27FC236}">
                <a16:creationId xmlns:a16="http://schemas.microsoft.com/office/drawing/2014/main" id="{DEB3191B-E90E-E644-8202-5B5159807303}"/>
              </a:ext>
            </a:extLst>
          </p:cNvPr>
          <p:cNvSpPr>
            <a:spLocks noGrp="1" noChangeArrowheads="1"/>
          </p:cNvSpPr>
          <p:nvPr>
            <p:ph type="title"/>
          </p:nvPr>
        </p:nvSpPr>
        <p:spPr/>
        <p:txBody>
          <a:bodyPr>
            <a:normAutofit/>
          </a:bodyPr>
          <a:lstStyle/>
          <a:p>
            <a:r>
              <a:rPr lang="en-US" altLang="en-US" sz="4800" dirty="0"/>
              <a:t>Printing Strings and Characters</a:t>
            </a:r>
          </a:p>
        </p:txBody>
      </p:sp>
      <p:sp>
        <p:nvSpPr>
          <p:cNvPr id="12293" name="Rectangle 5">
            <a:extLst>
              <a:ext uri="{FF2B5EF4-FFF2-40B4-BE49-F238E27FC236}">
                <a16:creationId xmlns:a16="http://schemas.microsoft.com/office/drawing/2014/main" id="{57641050-FC8A-1B40-96B3-6CB10DF02D7F}"/>
              </a:ext>
            </a:extLst>
          </p:cNvPr>
          <p:cNvSpPr>
            <a:spLocks noGrp="1" noChangeArrowheads="1"/>
          </p:cNvSpPr>
          <p:nvPr>
            <p:ph type="body" idx="1"/>
          </p:nvPr>
        </p:nvSpPr>
        <p:spPr/>
        <p:txBody>
          <a:bodyPr>
            <a:normAutofit lnSpcReduction="10000"/>
          </a:bodyPr>
          <a:lstStyle/>
          <a:p>
            <a:r>
              <a:rPr lang="en-US" altLang="en-US" sz="2600" dirty="0">
                <a:latin typeface="Lucida Console" panose="020B0609040504020204" pitchFamily="49" charset="0"/>
              </a:rPr>
              <a:t>c</a:t>
            </a:r>
            <a:r>
              <a:rPr lang="en-US" altLang="en-US" dirty="0"/>
              <a:t> </a:t>
            </a:r>
          </a:p>
          <a:p>
            <a:pPr lvl="1"/>
            <a:r>
              <a:rPr lang="en-US" altLang="en-US" dirty="0"/>
              <a:t>Prints </a:t>
            </a:r>
            <a:r>
              <a:rPr lang="en-US" altLang="en-US" sz="2000" dirty="0">
                <a:latin typeface="Lucida Console" panose="020B0609040504020204" pitchFamily="49" charset="0"/>
              </a:rPr>
              <a:t>char</a:t>
            </a:r>
            <a:r>
              <a:rPr lang="en-US" altLang="en-US" dirty="0"/>
              <a:t> argument</a:t>
            </a:r>
          </a:p>
          <a:p>
            <a:pPr lvl="1"/>
            <a:r>
              <a:rPr lang="en-US" altLang="en-US" dirty="0"/>
              <a:t>Cannot be used to print the first character of a string</a:t>
            </a:r>
          </a:p>
          <a:p>
            <a:r>
              <a:rPr lang="en-US" altLang="en-US" sz="2600" dirty="0">
                <a:latin typeface="Lucida Console" panose="020B0609040504020204" pitchFamily="49" charset="0"/>
              </a:rPr>
              <a:t>s</a:t>
            </a:r>
          </a:p>
          <a:p>
            <a:pPr lvl="1"/>
            <a:r>
              <a:rPr lang="en-US" altLang="en-US" dirty="0"/>
              <a:t>Requires a pointer to </a:t>
            </a:r>
            <a:r>
              <a:rPr lang="en-US" altLang="en-US" sz="2000" dirty="0">
                <a:latin typeface="Lucida Console" panose="020B0609040504020204" pitchFamily="49" charset="0"/>
              </a:rPr>
              <a:t>char</a:t>
            </a:r>
            <a:r>
              <a:rPr lang="en-US" altLang="en-US" dirty="0"/>
              <a:t> as an argument</a:t>
            </a:r>
          </a:p>
          <a:p>
            <a:pPr lvl="1"/>
            <a:r>
              <a:rPr lang="en-US" altLang="en-US" dirty="0"/>
              <a:t>Prints characters until </a:t>
            </a:r>
            <a:r>
              <a:rPr lang="en-US" altLang="en-US" sz="2000" dirty="0">
                <a:latin typeface="Lucida Console" panose="020B0609040504020204" pitchFamily="49" charset="0"/>
              </a:rPr>
              <a:t>NULL</a:t>
            </a:r>
            <a:r>
              <a:rPr lang="en-US" altLang="en-US" dirty="0"/>
              <a:t> (</a:t>
            </a:r>
            <a:r>
              <a:rPr lang="en-US" altLang="en-US" sz="2000" dirty="0">
                <a:latin typeface="Lucida Console" panose="020B0609040504020204" pitchFamily="49" charset="0"/>
              </a:rPr>
              <a:t>'\0'</a:t>
            </a:r>
            <a:r>
              <a:rPr lang="en-US" altLang="en-US" dirty="0"/>
              <a:t>) encountered</a:t>
            </a:r>
          </a:p>
          <a:p>
            <a:pPr lvl="1"/>
            <a:r>
              <a:rPr lang="en-US" altLang="en-US" dirty="0"/>
              <a:t>Cannot print a </a:t>
            </a:r>
            <a:r>
              <a:rPr lang="en-US" altLang="en-US" sz="2000" dirty="0">
                <a:latin typeface="Lucida Console" panose="020B0609040504020204" pitchFamily="49" charset="0"/>
              </a:rPr>
              <a:t>char</a:t>
            </a:r>
            <a:r>
              <a:rPr lang="en-US" altLang="en-US" dirty="0"/>
              <a:t> argument</a:t>
            </a:r>
          </a:p>
          <a:p>
            <a:r>
              <a:rPr lang="en-US" altLang="en-US" dirty="0"/>
              <a:t>Remember</a:t>
            </a:r>
          </a:p>
          <a:p>
            <a:pPr lvl="1"/>
            <a:r>
              <a:rPr lang="en-US" altLang="en-US" dirty="0"/>
              <a:t>Single quotes for character constants (</a:t>
            </a:r>
            <a:r>
              <a:rPr lang="en-US" altLang="en-US" sz="2000" dirty="0">
                <a:latin typeface="Lucida Console" panose="020B0609040504020204" pitchFamily="49" charset="0"/>
              </a:rPr>
              <a:t>'z'</a:t>
            </a:r>
            <a:r>
              <a:rPr lang="en-US" altLang="en-US" dirty="0"/>
              <a:t>)</a:t>
            </a:r>
          </a:p>
          <a:p>
            <a:pPr lvl="1"/>
            <a:r>
              <a:rPr lang="en-US" altLang="en-US" dirty="0"/>
              <a:t>Double quotes for strings </a:t>
            </a:r>
            <a:r>
              <a:rPr lang="en-US" altLang="en-US" sz="2000" dirty="0">
                <a:latin typeface="Lucida Console" panose="020B0609040504020204" pitchFamily="49" charset="0"/>
              </a:rPr>
              <a:t>"z"</a:t>
            </a:r>
            <a:r>
              <a:rPr lang="en-US" altLang="en-US" dirty="0"/>
              <a:t> (which actually contains two characters, </a:t>
            </a:r>
            <a:r>
              <a:rPr lang="en-US" altLang="en-US" sz="2000" dirty="0">
                <a:latin typeface="Lucida Console" panose="020B0609040504020204" pitchFamily="49" charset="0"/>
              </a:rPr>
              <a:t>'z'</a:t>
            </a:r>
            <a:r>
              <a:rPr lang="en-US" altLang="en-US" dirty="0"/>
              <a:t> and </a:t>
            </a:r>
            <a:r>
              <a:rPr lang="en-US" altLang="en-US" sz="2000" dirty="0">
                <a:latin typeface="Lucida Console" panose="020B0609040504020204" pitchFamily="49" charset="0"/>
              </a:rPr>
              <a:t>'\0'</a:t>
            </a:r>
            <a:r>
              <a:rPr lang="en-US" altLang="en-US" dirty="0"/>
              <a:t>)</a:t>
            </a:r>
          </a:p>
        </p:txBody>
      </p:sp>
    </p:spTree>
    <p:extLst>
      <p:ext uri="{BB962C8B-B14F-4D97-AF65-F5344CB8AC3E}">
        <p14:creationId xmlns:p14="http://schemas.microsoft.com/office/powerpoint/2010/main" val="33238645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0" name="Picture 1" descr="chtp7_09_Page_11">
            <a:extLst>
              <a:ext uri="{FF2B5EF4-FFF2-40B4-BE49-F238E27FC236}">
                <a16:creationId xmlns:a16="http://schemas.microsoft.com/office/drawing/2014/main" id="{C9405044-AE40-394B-8821-4D715E018A19}"/>
              </a:ext>
            </a:extLst>
          </p:cNvPr>
          <p:cNvPicPr>
            <a:picLocks noGrp="1" noChangeAspect="1"/>
          </p:cNvPicPr>
          <p:nvPr isPhoto="1"/>
        </p:nvPicPr>
        <p:blipFill rotWithShape="1">
          <a:blip r:embed="rId2">
            <a:extLst>
              <a:ext uri="{28A0092B-C50C-407E-A947-70E740481C1C}">
                <a14:useLocalDpi xmlns:a14="http://schemas.microsoft.com/office/drawing/2010/main" val="0"/>
              </a:ext>
            </a:extLst>
          </a:blip>
          <a:srcRect t="6226" r="14647" b="14782"/>
          <a:stretch/>
        </p:blipFill>
        <p:spPr bwMode="auto">
          <a:xfrm>
            <a:off x="659442" y="374360"/>
            <a:ext cx="10873115" cy="6109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157981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0" name="Rectangle 4">
            <a:extLst>
              <a:ext uri="{FF2B5EF4-FFF2-40B4-BE49-F238E27FC236}">
                <a16:creationId xmlns:a16="http://schemas.microsoft.com/office/drawing/2014/main" id="{E048884B-5F58-F044-ACC7-9BE610FCBFBA}"/>
              </a:ext>
            </a:extLst>
          </p:cNvPr>
          <p:cNvSpPr>
            <a:spLocks noGrp="1" noChangeArrowheads="1"/>
          </p:cNvSpPr>
          <p:nvPr>
            <p:ph type="title"/>
          </p:nvPr>
        </p:nvSpPr>
        <p:spPr/>
        <p:txBody>
          <a:bodyPr>
            <a:normAutofit/>
          </a:bodyPr>
          <a:lstStyle/>
          <a:p>
            <a:r>
              <a:rPr lang="en-US" altLang="en-US" sz="4800" dirty="0"/>
              <a:t>Other Conversion Specifiers	</a:t>
            </a:r>
          </a:p>
        </p:txBody>
      </p:sp>
      <p:sp>
        <p:nvSpPr>
          <p:cNvPr id="14341" name="Rectangle 5">
            <a:extLst>
              <a:ext uri="{FF2B5EF4-FFF2-40B4-BE49-F238E27FC236}">
                <a16:creationId xmlns:a16="http://schemas.microsoft.com/office/drawing/2014/main" id="{B7AD19BE-5F82-EF46-938E-992ABE0C6EE7}"/>
              </a:ext>
            </a:extLst>
          </p:cNvPr>
          <p:cNvSpPr>
            <a:spLocks noGrp="1" noChangeArrowheads="1"/>
          </p:cNvSpPr>
          <p:nvPr>
            <p:ph type="body" idx="1"/>
          </p:nvPr>
        </p:nvSpPr>
        <p:spPr/>
        <p:txBody>
          <a:bodyPr>
            <a:normAutofit/>
          </a:bodyPr>
          <a:lstStyle/>
          <a:p>
            <a:r>
              <a:rPr lang="en-US" altLang="en-US" dirty="0">
                <a:latin typeface="Lucida Console" panose="020B0609040504020204" pitchFamily="49" charset="0"/>
              </a:rPr>
              <a:t>p</a:t>
            </a:r>
          </a:p>
          <a:p>
            <a:pPr lvl="1"/>
            <a:r>
              <a:rPr lang="en-US" altLang="en-US" dirty="0"/>
              <a:t>Displays pointer value (address)</a:t>
            </a:r>
          </a:p>
          <a:p>
            <a:r>
              <a:rPr lang="en-US" altLang="en-US" dirty="0">
                <a:latin typeface="Lucida Console" panose="020B0609040504020204" pitchFamily="49" charset="0"/>
              </a:rPr>
              <a:t>%</a:t>
            </a:r>
          </a:p>
          <a:p>
            <a:pPr lvl="1"/>
            <a:r>
              <a:rPr lang="en-US" altLang="en-US" dirty="0"/>
              <a:t>Prints a percent sign </a:t>
            </a:r>
          </a:p>
          <a:p>
            <a:pPr lvl="1"/>
            <a:r>
              <a:rPr lang="en-US" altLang="en-US" sz="2000" dirty="0">
                <a:latin typeface="Lucida Console" panose="020B0609040504020204" pitchFamily="49" charset="0"/>
              </a:rPr>
              <a:t>%%</a:t>
            </a:r>
          </a:p>
        </p:txBody>
      </p:sp>
    </p:spTree>
    <p:extLst>
      <p:ext uri="{BB962C8B-B14F-4D97-AF65-F5344CB8AC3E}">
        <p14:creationId xmlns:p14="http://schemas.microsoft.com/office/powerpoint/2010/main" val="5706876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 descr="chtp7_09_Page_19">
            <a:extLst>
              <a:ext uri="{FF2B5EF4-FFF2-40B4-BE49-F238E27FC236}">
                <a16:creationId xmlns:a16="http://schemas.microsoft.com/office/drawing/2014/main" id="{89590C14-6022-CB40-B0FE-9A4808C19520}"/>
              </a:ext>
            </a:extLst>
          </p:cNvPr>
          <p:cNvPicPr>
            <a:picLocks noGrp="1" noChangeAspect="1"/>
          </p:cNvPicPr>
          <p:nvPr isPhoto="1"/>
        </p:nvPicPr>
        <p:blipFill rotWithShape="1">
          <a:blip r:embed="rId2">
            <a:extLst>
              <a:ext uri="{28A0092B-C50C-407E-A947-70E740481C1C}">
                <a14:useLocalDpi xmlns:a14="http://schemas.microsoft.com/office/drawing/2010/main" val="0"/>
              </a:ext>
            </a:extLst>
          </a:blip>
          <a:srcRect r="16818" b="13667"/>
          <a:stretch/>
        </p:blipFill>
        <p:spPr bwMode="auto">
          <a:xfrm>
            <a:off x="1201271" y="156971"/>
            <a:ext cx="10470776" cy="6597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451501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2" name="Rectangle 4">
            <a:extLst>
              <a:ext uri="{FF2B5EF4-FFF2-40B4-BE49-F238E27FC236}">
                <a16:creationId xmlns:a16="http://schemas.microsoft.com/office/drawing/2014/main" id="{C8FFEA0E-75CC-6142-9096-6336910421F7}"/>
              </a:ext>
            </a:extLst>
          </p:cNvPr>
          <p:cNvSpPr>
            <a:spLocks noGrp="1" noChangeArrowheads="1"/>
          </p:cNvSpPr>
          <p:nvPr>
            <p:ph type="title"/>
          </p:nvPr>
        </p:nvSpPr>
        <p:spPr/>
        <p:txBody>
          <a:bodyPr>
            <a:normAutofit/>
          </a:bodyPr>
          <a:lstStyle/>
          <a:p>
            <a:r>
              <a:rPr lang="en-US" altLang="en-US" sz="4800" dirty="0"/>
              <a:t>Printing with Field Widths and Precisions</a:t>
            </a:r>
          </a:p>
        </p:txBody>
      </p:sp>
      <p:sp>
        <p:nvSpPr>
          <p:cNvPr id="17413" name="Rectangle 5">
            <a:extLst>
              <a:ext uri="{FF2B5EF4-FFF2-40B4-BE49-F238E27FC236}">
                <a16:creationId xmlns:a16="http://schemas.microsoft.com/office/drawing/2014/main" id="{34983479-59AD-EB41-88E4-43BE63975341}"/>
              </a:ext>
            </a:extLst>
          </p:cNvPr>
          <p:cNvSpPr>
            <a:spLocks noGrp="1" noChangeArrowheads="1"/>
          </p:cNvSpPr>
          <p:nvPr>
            <p:ph type="body" idx="1"/>
          </p:nvPr>
        </p:nvSpPr>
        <p:spPr/>
        <p:txBody>
          <a:bodyPr>
            <a:normAutofit/>
          </a:bodyPr>
          <a:lstStyle/>
          <a:p>
            <a:r>
              <a:rPr lang="en-US" altLang="en-US" sz="3600" dirty="0"/>
              <a:t>Field width</a:t>
            </a:r>
          </a:p>
          <a:p>
            <a:pPr lvl="1"/>
            <a:r>
              <a:rPr lang="en-US" altLang="en-US" sz="3200" dirty="0"/>
              <a:t>Size of field in which data is printed</a:t>
            </a:r>
          </a:p>
          <a:p>
            <a:pPr lvl="1"/>
            <a:r>
              <a:rPr lang="en-US" altLang="en-US" sz="3200" dirty="0"/>
              <a:t>If width larger than data, default right justified</a:t>
            </a:r>
          </a:p>
          <a:p>
            <a:pPr lvl="2"/>
            <a:r>
              <a:rPr lang="en-US" altLang="en-US" sz="2800" dirty="0"/>
              <a:t>If field width too small, increases to fit data</a:t>
            </a:r>
          </a:p>
          <a:p>
            <a:pPr lvl="2"/>
            <a:r>
              <a:rPr lang="en-US" altLang="en-US" sz="2800" dirty="0"/>
              <a:t>Minus sign uses one character position in field</a:t>
            </a:r>
          </a:p>
          <a:p>
            <a:pPr lvl="1"/>
            <a:r>
              <a:rPr lang="en-US" altLang="en-US" sz="3200" dirty="0"/>
              <a:t>Integer width inserted between </a:t>
            </a:r>
            <a:r>
              <a:rPr lang="en-US" altLang="en-US" sz="2800" dirty="0">
                <a:latin typeface="Lucida Console" panose="020B0609040504020204" pitchFamily="49" charset="0"/>
              </a:rPr>
              <a:t>%</a:t>
            </a:r>
            <a:r>
              <a:rPr lang="en-US" altLang="en-US" sz="3200" dirty="0"/>
              <a:t> and conversion specifier</a:t>
            </a:r>
          </a:p>
          <a:p>
            <a:pPr lvl="1"/>
            <a:r>
              <a:rPr lang="en-US" altLang="en-US" sz="2800" dirty="0">
                <a:latin typeface="Lucida Console" panose="020B0609040504020204" pitchFamily="49" charset="0"/>
              </a:rPr>
              <a:t>%4d</a:t>
            </a:r>
            <a:r>
              <a:rPr lang="en-US" altLang="en-US" sz="3200" dirty="0"/>
              <a:t> </a:t>
            </a:r>
            <a:r>
              <a:rPr lang="en-US" altLang="en-US" sz="3200" dirty="0">
                <a:cs typeface="Times New Roman" panose="02020603050405020304" pitchFamily="18" charset="0"/>
              </a:rPr>
              <a:t>–</a:t>
            </a:r>
            <a:r>
              <a:rPr lang="en-US" altLang="en-US" sz="3200" dirty="0"/>
              <a:t> field width of </a:t>
            </a:r>
            <a:r>
              <a:rPr lang="en-US" altLang="en-US" sz="2800" dirty="0">
                <a:latin typeface="Lucida Console" panose="020B0609040504020204" pitchFamily="49" charset="0"/>
              </a:rPr>
              <a:t>4</a:t>
            </a:r>
          </a:p>
        </p:txBody>
      </p:sp>
    </p:spTree>
    <p:extLst>
      <p:ext uri="{BB962C8B-B14F-4D97-AF65-F5344CB8AC3E}">
        <p14:creationId xmlns:p14="http://schemas.microsoft.com/office/powerpoint/2010/main" val="28923086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78" name="Picture 1" descr="chtp7_09_Page_21">
            <a:extLst>
              <a:ext uri="{FF2B5EF4-FFF2-40B4-BE49-F238E27FC236}">
                <a16:creationId xmlns:a16="http://schemas.microsoft.com/office/drawing/2014/main" id="{ED128D3B-8611-184B-9B6A-AC415E78D2C2}"/>
              </a:ext>
            </a:extLst>
          </p:cNvPr>
          <p:cNvPicPr>
            <a:picLocks noGrp="1" noChangeAspect="1"/>
          </p:cNvPicPr>
          <p:nvPr isPhoto="1"/>
        </p:nvPicPr>
        <p:blipFill rotWithShape="1">
          <a:blip r:embed="rId2">
            <a:extLst>
              <a:ext uri="{28A0092B-C50C-407E-A947-70E740481C1C}">
                <a14:useLocalDpi xmlns:a14="http://schemas.microsoft.com/office/drawing/2010/main" val="0"/>
              </a:ext>
            </a:extLst>
          </a:blip>
          <a:srcRect t="5203" r="40196" b="21645"/>
          <a:stretch/>
        </p:blipFill>
        <p:spPr bwMode="auto">
          <a:xfrm>
            <a:off x="403411" y="310649"/>
            <a:ext cx="8202707" cy="6091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1" descr="chtp7_09_Page_22">
            <a:extLst>
              <a:ext uri="{FF2B5EF4-FFF2-40B4-BE49-F238E27FC236}">
                <a16:creationId xmlns:a16="http://schemas.microsoft.com/office/drawing/2014/main" id="{43B14EEB-00BB-F848-8965-37BB0711745B}"/>
              </a:ext>
            </a:extLst>
          </p:cNvPr>
          <p:cNvPicPr>
            <a:picLocks noGrp="1" noChangeAspect="1"/>
          </p:cNvPicPr>
          <p:nvPr isPhoto="1"/>
        </p:nvPicPr>
        <p:blipFill rotWithShape="1">
          <a:blip r:embed="rId3">
            <a:extLst>
              <a:ext uri="{28A0092B-C50C-407E-A947-70E740481C1C}">
                <a14:useLocalDpi xmlns:a14="http://schemas.microsoft.com/office/drawing/2010/main" val="0"/>
              </a:ext>
            </a:extLst>
          </a:blip>
          <a:srcRect l="3529" t="6923" r="61175" b="55070"/>
          <a:stretch/>
        </p:blipFill>
        <p:spPr bwMode="auto">
          <a:xfrm>
            <a:off x="8579224" y="268940"/>
            <a:ext cx="3227294" cy="21098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160369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2" name="Rectangle 4">
            <a:extLst>
              <a:ext uri="{FF2B5EF4-FFF2-40B4-BE49-F238E27FC236}">
                <a16:creationId xmlns:a16="http://schemas.microsoft.com/office/drawing/2014/main" id="{01DAB1AF-BB74-704D-8D44-5000C9098763}"/>
              </a:ext>
            </a:extLst>
          </p:cNvPr>
          <p:cNvSpPr>
            <a:spLocks noGrp="1" noChangeArrowheads="1"/>
          </p:cNvSpPr>
          <p:nvPr>
            <p:ph type="title"/>
          </p:nvPr>
        </p:nvSpPr>
        <p:spPr/>
        <p:txBody>
          <a:bodyPr>
            <a:normAutofit/>
          </a:bodyPr>
          <a:lstStyle/>
          <a:p>
            <a:r>
              <a:rPr lang="en-US" altLang="en-US" sz="4800" dirty="0"/>
              <a:t>Printing with Field Widths and Precisions</a:t>
            </a:r>
          </a:p>
        </p:txBody>
      </p:sp>
      <p:sp>
        <p:nvSpPr>
          <p:cNvPr id="32773" name="Rectangle 5">
            <a:extLst>
              <a:ext uri="{FF2B5EF4-FFF2-40B4-BE49-F238E27FC236}">
                <a16:creationId xmlns:a16="http://schemas.microsoft.com/office/drawing/2014/main" id="{E293FD44-E243-2D44-A4EC-6A62D4970611}"/>
              </a:ext>
            </a:extLst>
          </p:cNvPr>
          <p:cNvSpPr>
            <a:spLocks noGrp="1" noChangeArrowheads="1"/>
          </p:cNvSpPr>
          <p:nvPr>
            <p:ph type="body" idx="1"/>
          </p:nvPr>
        </p:nvSpPr>
        <p:spPr/>
        <p:txBody>
          <a:bodyPr>
            <a:normAutofit fontScale="92500" lnSpcReduction="20000"/>
          </a:bodyPr>
          <a:lstStyle/>
          <a:p>
            <a:r>
              <a:rPr lang="en-US" altLang="en-US" sz="3200" dirty="0"/>
              <a:t>Precision</a:t>
            </a:r>
          </a:p>
          <a:p>
            <a:pPr lvl="1"/>
            <a:r>
              <a:rPr lang="en-US" altLang="en-US" sz="2800" dirty="0"/>
              <a:t>Meaning varies depending on data type</a:t>
            </a:r>
          </a:p>
          <a:p>
            <a:pPr lvl="1"/>
            <a:r>
              <a:rPr lang="en-US" altLang="en-US" sz="2800" dirty="0"/>
              <a:t>Integers (default </a:t>
            </a:r>
            <a:r>
              <a:rPr lang="en-US" altLang="en-US" dirty="0">
                <a:latin typeface="Lucida Console" panose="020B0609040504020204" pitchFamily="49" charset="0"/>
              </a:rPr>
              <a:t>1</a:t>
            </a:r>
            <a:r>
              <a:rPr lang="en-US" altLang="en-US" sz="2800" dirty="0"/>
              <a:t>)</a:t>
            </a:r>
          </a:p>
          <a:p>
            <a:pPr lvl="2"/>
            <a:r>
              <a:rPr lang="en-US" altLang="en-US" sz="2400" dirty="0"/>
              <a:t>Minimum number of digits to print</a:t>
            </a:r>
          </a:p>
          <a:p>
            <a:pPr lvl="3"/>
            <a:r>
              <a:rPr lang="en-US" altLang="en-US" sz="2000" dirty="0"/>
              <a:t>If data too small, prefixed with zeros</a:t>
            </a:r>
          </a:p>
          <a:p>
            <a:pPr lvl="1"/>
            <a:r>
              <a:rPr lang="en-US" altLang="en-US" sz="2800" dirty="0"/>
              <a:t>Floating point</a:t>
            </a:r>
          </a:p>
          <a:p>
            <a:pPr lvl="2"/>
            <a:r>
              <a:rPr lang="en-US" altLang="en-US" sz="2400" dirty="0"/>
              <a:t>Number of digits to appear after decimal (</a:t>
            </a:r>
            <a:r>
              <a:rPr lang="en-US" altLang="en-US" dirty="0">
                <a:latin typeface="Lucida Console" panose="020B0609040504020204" pitchFamily="49" charset="0"/>
              </a:rPr>
              <a:t>e</a:t>
            </a:r>
            <a:r>
              <a:rPr lang="en-US" altLang="en-US" sz="2400" dirty="0"/>
              <a:t> and </a:t>
            </a:r>
            <a:r>
              <a:rPr lang="en-US" altLang="en-US" dirty="0">
                <a:latin typeface="Lucida Console" panose="020B0609040504020204" pitchFamily="49" charset="0"/>
              </a:rPr>
              <a:t>f</a:t>
            </a:r>
            <a:r>
              <a:rPr lang="en-US" altLang="en-US" sz="2400" dirty="0"/>
              <a:t>)</a:t>
            </a:r>
          </a:p>
          <a:p>
            <a:pPr lvl="3"/>
            <a:r>
              <a:rPr lang="en-US" altLang="en-US" sz="2000" dirty="0"/>
              <a:t>For </a:t>
            </a:r>
            <a:r>
              <a:rPr lang="en-US" altLang="en-US" sz="2000" dirty="0">
                <a:latin typeface="Lucida Console" panose="020B0609040504020204" pitchFamily="49" charset="0"/>
              </a:rPr>
              <a:t>g</a:t>
            </a:r>
            <a:r>
              <a:rPr lang="en-US" altLang="en-US" sz="2000" dirty="0"/>
              <a:t> </a:t>
            </a:r>
            <a:r>
              <a:rPr lang="en-US" altLang="en-US" sz="2000" dirty="0">
                <a:cs typeface="Times New Roman" panose="02020603050405020304" pitchFamily="18" charset="0"/>
              </a:rPr>
              <a:t>– </a:t>
            </a:r>
            <a:r>
              <a:rPr lang="en-US" altLang="en-US" sz="2000" dirty="0"/>
              <a:t>maximum number of significant digits</a:t>
            </a:r>
          </a:p>
          <a:p>
            <a:pPr lvl="1"/>
            <a:r>
              <a:rPr lang="en-US" altLang="en-US" sz="2800" dirty="0"/>
              <a:t>Strings</a:t>
            </a:r>
          </a:p>
          <a:p>
            <a:pPr lvl="2"/>
            <a:r>
              <a:rPr lang="en-US" altLang="en-US" sz="2400" dirty="0"/>
              <a:t>Maximum number of characters to be written from string</a:t>
            </a:r>
          </a:p>
          <a:p>
            <a:pPr lvl="1"/>
            <a:r>
              <a:rPr lang="en-US" altLang="en-US" sz="2800" dirty="0"/>
              <a:t>Format</a:t>
            </a:r>
          </a:p>
          <a:p>
            <a:pPr lvl="2"/>
            <a:r>
              <a:rPr lang="en-US" altLang="en-US" sz="2400" dirty="0"/>
              <a:t>Use a dot (</a:t>
            </a:r>
            <a:r>
              <a:rPr lang="en-US" altLang="en-US" dirty="0">
                <a:latin typeface="Lucida Console" panose="020B0609040504020204" pitchFamily="49" charset="0"/>
              </a:rPr>
              <a:t>.</a:t>
            </a:r>
            <a:r>
              <a:rPr lang="en-US" altLang="en-US" sz="2400" dirty="0"/>
              <a:t>) then precision number after </a:t>
            </a:r>
            <a:r>
              <a:rPr lang="en-US" altLang="en-US" dirty="0">
                <a:latin typeface="Lucida Console" panose="020B0609040504020204" pitchFamily="49" charset="0"/>
              </a:rPr>
              <a:t>%</a:t>
            </a:r>
          </a:p>
          <a:p>
            <a:pPr lvl="3">
              <a:buFontTx/>
              <a:buNone/>
            </a:pPr>
            <a:r>
              <a:rPr lang="en-US" altLang="en-US" sz="2000" dirty="0">
                <a:latin typeface="Lucida Console" panose="020B0609040504020204" pitchFamily="49" charset="0"/>
              </a:rPr>
              <a:t>	%.3f</a:t>
            </a:r>
          </a:p>
          <a:p>
            <a:pPr lvl="2"/>
            <a:endParaRPr lang="en-US" altLang="en-US" dirty="0">
              <a:latin typeface="Lucida Console" panose="020B0609040504020204" pitchFamily="49" charset="0"/>
            </a:endParaRPr>
          </a:p>
        </p:txBody>
      </p:sp>
    </p:spTree>
    <p:extLst>
      <p:ext uri="{BB962C8B-B14F-4D97-AF65-F5344CB8AC3E}">
        <p14:creationId xmlns:p14="http://schemas.microsoft.com/office/powerpoint/2010/main" val="41189118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298" name="Picture 1" descr="chtp7_09_Page_23">
            <a:extLst>
              <a:ext uri="{FF2B5EF4-FFF2-40B4-BE49-F238E27FC236}">
                <a16:creationId xmlns:a16="http://schemas.microsoft.com/office/drawing/2014/main" id="{BCB838B2-FD15-5B49-B82E-D6B7522A3312}"/>
              </a:ext>
            </a:extLst>
          </p:cNvPr>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1" y="-272784"/>
            <a:ext cx="11403107" cy="7122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1" descr="chtp7_09_Page_24">
            <a:extLst>
              <a:ext uri="{FF2B5EF4-FFF2-40B4-BE49-F238E27FC236}">
                <a16:creationId xmlns:a16="http://schemas.microsoft.com/office/drawing/2014/main" id="{3BC533D3-577D-944B-B4A9-683609A0B911}"/>
              </a:ext>
            </a:extLst>
          </p:cNvPr>
          <p:cNvPicPr>
            <a:picLocks noGrp="1" noChangeAspect="1"/>
          </p:cNvPicPr>
          <p:nvPr isPhoto="1"/>
        </p:nvPicPr>
        <p:blipFill rotWithShape="1">
          <a:blip r:embed="rId3">
            <a:extLst>
              <a:ext uri="{28A0092B-C50C-407E-A947-70E740481C1C}">
                <a14:useLocalDpi xmlns:a14="http://schemas.microsoft.com/office/drawing/2010/main" val="0"/>
              </a:ext>
            </a:extLst>
          </a:blip>
          <a:srcRect l="4118" t="7141" r="47353" b="55071"/>
          <a:stretch/>
        </p:blipFill>
        <p:spPr bwMode="auto">
          <a:xfrm>
            <a:off x="7754471" y="968188"/>
            <a:ext cx="4437529" cy="2097741"/>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87081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ED70AE6-0A1E-B040-9C17-999E8D9A5FC5}"/>
              </a:ext>
            </a:extLst>
          </p:cNvPr>
          <p:cNvSpPr>
            <a:spLocks noGrp="1"/>
          </p:cNvSpPr>
          <p:nvPr>
            <p:ph type="title"/>
          </p:nvPr>
        </p:nvSpPr>
        <p:spPr/>
        <p:txBody>
          <a:bodyPr>
            <a:normAutofit/>
          </a:bodyPr>
          <a:lstStyle/>
          <a:p>
            <a:r>
              <a:rPr lang="en-US" sz="4400" u="sng" dirty="0"/>
              <a:t>STREAMS</a:t>
            </a:r>
          </a:p>
        </p:txBody>
      </p:sp>
      <p:sp>
        <p:nvSpPr>
          <p:cNvPr id="7" name="Text Placeholder 6">
            <a:extLst>
              <a:ext uri="{FF2B5EF4-FFF2-40B4-BE49-F238E27FC236}">
                <a16:creationId xmlns:a16="http://schemas.microsoft.com/office/drawing/2014/main" id="{00B626BE-97A3-FD47-B27F-958031DBFEC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864185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6" name="Rectangle 4">
            <a:extLst>
              <a:ext uri="{FF2B5EF4-FFF2-40B4-BE49-F238E27FC236}">
                <a16:creationId xmlns:a16="http://schemas.microsoft.com/office/drawing/2014/main" id="{F2494FF7-B4C8-8D4B-859E-64AF73629C0D}"/>
              </a:ext>
            </a:extLst>
          </p:cNvPr>
          <p:cNvSpPr>
            <a:spLocks noGrp="1" noChangeArrowheads="1"/>
          </p:cNvSpPr>
          <p:nvPr>
            <p:ph type="title"/>
          </p:nvPr>
        </p:nvSpPr>
        <p:spPr/>
        <p:txBody>
          <a:bodyPr>
            <a:normAutofit/>
          </a:bodyPr>
          <a:lstStyle/>
          <a:p>
            <a:r>
              <a:rPr lang="en-US" altLang="en-US" sz="4800" dirty="0"/>
              <a:t>Printing with Field Widths and Precisions</a:t>
            </a:r>
          </a:p>
        </p:txBody>
      </p:sp>
      <p:sp>
        <p:nvSpPr>
          <p:cNvPr id="18437" name="Rectangle 5">
            <a:extLst>
              <a:ext uri="{FF2B5EF4-FFF2-40B4-BE49-F238E27FC236}">
                <a16:creationId xmlns:a16="http://schemas.microsoft.com/office/drawing/2014/main" id="{9B3A86A7-D776-2D4D-B6C4-D3165869C20C}"/>
              </a:ext>
            </a:extLst>
          </p:cNvPr>
          <p:cNvSpPr>
            <a:spLocks noGrp="1" noChangeArrowheads="1"/>
          </p:cNvSpPr>
          <p:nvPr>
            <p:ph type="body" idx="1"/>
          </p:nvPr>
        </p:nvSpPr>
        <p:spPr/>
        <p:txBody>
          <a:bodyPr>
            <a:normAutofit fontScale="85000" lnSpcReduction="20000"/>
          </a:bodyPr>
          <a:lstStyle/>
          <a:p>
            <a:r>
              <a:rPr lang="en-US" altLang="en-US" sz="3200" dirty="0"/>
              <a:t>Field width and precision</a:t>
            </a:r>
          </a:p>
          <a:p>
            <a:pPr lvl="1"/>
            <a:r>
              <a:rPr lang="en-US" altLang="en-US" sz="2800" dirty="0"/>
              <a:t>Can both be specified</a:t>
            </a:r>
          </a:p>
          <a:p>
            <a:pPr lvl="2"/>
            <a:r>
              <a:rPr lang="en-US" altLang="en-US" dirty="0">
                <a:latin typeface="Lucida Console" panose="020B0609040504020204" pitchFamily="49" charset="0"/>
              </a:rPr>
              <a:t>%</a:t>
            </a:r>
            <a:r>
              <a:rPr lang="en-US" altLang="en-US" dirty="0" err="1">
                <a:latin typeface="Lucida Console" panose="020B0609040504020204" pitchFamily="49" charset="0"/>
              </a:rPr>
              <a:t>width.precision</a:t>
            </a:r>
            <a:endParaRPr lang="en-US" altLang="en-US" dirty="0">
              <a:latin typeface="Lucida Console" panose="020B0609040504020204" pitchFamily="49" charset="0"/>
            </a:endParaRPr>
          </a:p>
          <a:p>
            <a:pPr lvl="2"/>
            <a:r>
              <a:rPr lang="en-US" altLang="en-US" dirty="0">
                <a:latin typeface="Lucida Console" panose="020B0609040504020204" pitchFamily="49" charset="0"/>
              </a:rPr>
              <a:t>Example:</a:t>
            </a:r>
          </a:p>
          <a:p>
            <a:pPr lvl="4">
              <a:buNone/>
            </a:pPr>
            <a:r>
              <a:rPr lang="en-US" altLang="en-US" sz="2000" dirty="0" err="1">
                <a:solidFill>
                  <a:srgbClr val="000000"/>
                </a:solidFill>
                <a:latin typeface="Lucida Console" panose="020B0609040504020204" pitchFamily="49" charset="0"/>
              </a:rPr>
              <a:t>printf</a:t>
            </a:r>
            <a:r>
              <a:rPr lang="en-US" altLang="en-US" sz="2000" dirty="0">
                <a:solidFill>
                  <a:srgbClr val="000000"/>
                </a:solidFill>
                <a:latin typeface="Lucida Console" panose="020B0609040504020204" pitchFamily="49" charset="0"/>
              </a:rPr>
              <a:t>( </a:t>
            </a:r>
            <a:r>
              <a:rPr lang="en-US" altLang="en-US" sz="2000" b="1" dirty="0">
                <a:solidFill>
                  <a:srgbClr val="128AFF"/>
                </a:solidFill>
                <a:latin typeface="Lucida Console" panose="020B0609040504020204" pitchFamily="49" charset="0"/>
              </a:rPr>
              <a:t>"%9.3f"</a:t>
            </a:r>
            <a:r>
              <a:rPr lang="en-US" altLang="en-US" sz="2000" b="1" dirty="0">
                <a:solidFill>
                  <a:srgbClr val="000000"/>
                </a:solidFill>
                <a:latin typeface="Lucida Console" panose="020B0609040504020204" pitchFamily="49" charset="0"/>
              </a:rPr>
              <a:t>, </a:t>
            </a:r>
            <a:r>
              <a:rPr lang="en-US" altLang="en-US" sz="2000" b="1" dirty="0">
                <a:solidFill>
                  <a:srgbClr val="128AFF"/>
                </a:solidFill>
                <a:latin typeface="Lucida Console" panose="020B0609040504020204" pitchFamily="49" charset="0"/>
              </a:rPr>
              <a:t>123.456789</a:t>
            </a:r>
            <a:r>
              <a:rPr lang="en-US" altLang="en-US" sz="2000" b="1" dirty="0">
                <a:solidFill>
                  <a:srgbClr val="000000"/>
                </a:solidFill>
                <a:latin typeface="Lucida Console" panose="020B0609040504020204" pitchFamily="49" charset="0"/>
              </a:rPr>
              <a:t> ); //displaying </a:t>
            </a:r>
            <a:r>
              <a:rPr lang="en-US" altLang="en-US" sz="2000" dirty="0">
                <a:solidFill>
                  <a:srgbClr val="000000"/>
                </a:solidFill>
                <a:latin typeface="Lucida Console" panose="020B0609040504020204" pitchFamily="49" charset="0"/>
              </a:rPr>
              <a:t>123.457</a:t>
            </a:r>
            <a:endParaRPr lang="en-US" altLang="en-US" sz="2000" b="1" dirty="0">
              <a:solidFill>
                <a:srgbClr val="000000"/>
              </a:solidFill>
              <a:latin typeface="Lucida Console" panose="020B0609040504020204" pitchFamily="49" charset="0"/>
            </a:endParaRPr>
          </a:p>
          <a:p>
            <a:pPr lvl="4">
              <a:buFontTx/>
              <a:buNone/>
            </a:pPr>
            <a:endParaRPr lang="en-US" altLang="en-US" sz="2000" dirty="0">
              <a:latin typeface="Lucida Console" panose="020B0609040504020204" pitchFamily="49" charset="0"/>
            </a:endParaRPr>
          </a:p>
          <a:p>
            <a:pPr lvl="1"/>
            <a:r>
              <a:rPr lang="en-US" altLang="en-US" sz="2800" dirty="0"/>
              <a:t>Negative field width </a:t>
            </a:r>
            <a:r>
              <a:rPr lang="en-US" altLang="en-US" sz="2800" dirty="0">
                <a:cs typeface="Times New Roman" panose="02020603050405020304" pitchFamily="18" charset="0"/>
              </a:rPr>
              <a:t>–</a:t>
            </a:r>
            <a:r>
              <a:rPr lang="en-US" altLang="en-US" sz="2800" dirty="0"/>
              <a:t> left justified</a:t>
            </a:r>
          </a:p>
          <a:p>
            <a:pPr lvl="1"/>
            <a:r>
              <a:rPr lang="en-US" altLang="en-US" sz="2800" dirty="0"/>
              <a:t>Positive field width </a:t>
            </a:r>
            <a:r>
              <a:rPr lang="en-US" altLang="en-US" sz="2800" dirty="0">
                <a:cs typeface="Times New Roman" panose="02020603050405020304" pitchFamily="18" charset="0"/>
              </a:rPr>
              <a:t>–</a:t>
            </a:r>
            <a:r>
              <a:rPr lang="en-US" altLang="en-US" sz="2800" dirty="0"/>
              <a:t> right justified</a:t>
            </a:r>
          </a:p>
          <a:p>
            <a:pPr lvl="1"/>
            <a:r>
              <a:rPr lang="en-US" altLang="en-US" sz="2800" dirty="0"/>
              <a:t>Precision must be positive</a:t>
            </a:r>
            <a:endParaRPr lang="en-US" altLang="en-US" sz="2800" b="1" dirty="0">
              <a:latin typeface="Courier New" panose="02070309020205020404" pitchFamily="49" charset="0"/>
            </a:endParaRPr>
          </a:p>
          <a:p>
            <a:pPr lvl="1"/>
            <a:r>
              <a:rPr lang="en-US" altLang="en-US" sz="2800" dirty="0"/>
              <a:t>Can use integer expressions to determine field width and precision values</a:t>
            </a:r>
          </a:p>
          <a:p>
            <a:pPr lvl="2"/>
            <a:r>
              <a:rPr lang="en-US" altLang="en-US" sz="2400" dirty="0"/>
              <a:t>Place an asterisk (</a:t>
            </a:r>
            <a:r>
              <a:rPr lang="en-US" altLang="en-US" dirty="0">
                <a:latin typeface="Lucida Console" panose="020B0609040504020204" pitchFamily="49" charset="0"/>
              </a:rPr>
              <a:t>*</a:t>
            </a:r>
            <a:r>
              <a:rPr lang="en-US" altLang="en-US" sz="2400" dirty="0"/>
              <a:t>) in place of the field width or precision</a:t>
            </a:r>
          </a:p>
          <a:p>
            <a:pPr lvl="3"/>
            <a:r>
              <a:rPr lang="en-US" altLang="en-US" sz="2000" dirty="0"/>
              <a:t>Matched to an </a:t>
            </a:r>
            <a:r>
              <a:rPr lang="en-US" altLang="en-US" sz="2000" dirty="0">
                <a:latin typeface="Lucida Console" panose="020B0609040504020204" pitchFamily="49" charset="0"/>
              </a:rPr>
              <a:t>int</a:t>
            </a:r>
            <a:r>
              <a:rPr lang="en-US" altLang="en-US" sz="2000" dirty="0"/>
              <a:t> argument in argument list</a:t>
            </a:r>
          </a:p>
          <a:p>
            <a:pPr lvl="2"/>
            <a:r>
              <a:rPr lang="en-US" altLang="en-US" sz="2400" dirty="0"/>
              <a:t>Example:</a:t>
            </a:r>
          </a:p>
          <a:p>
            <a:pPr lvl="3">
              <a:buFontTx/>
              <a:buNone/>
            </a:pPr>
            <a:r>
              <a:rPr lang="en-US" altLang="en-US" sz="2000" dirty="0" err="1">
                <a:latin typeface="Lucida Console" panose="020B0609040504020204" pitchFamily="49" charset="0"/>
              </a:rPr>
              <a:t>printf</a:t>
            </a:r>
            <a:r>
              <a:rPr lang="en-US" altLang="en-US" sz="2000" dirty="0">
                <a:latin typeface="Lucida Console" panose="020B0609040504020204" pitchFamily="49" charset="0"/>
              </a:rPr>
              <a:t>( "%*.*f", 7, 2, 98.736 );</a:t>
            </a:r>
            <a:r>
              <a:rPr lang="en-US" altLang="en-US" sz="2000" b="1" dirty="0">
                <a:latin typeface="Courier New" panose="02070309020205020404" pitchFamily="49" charset="0"/>
              </a:rPr>
              <a:t> //displaying </a:t>
            </a:r>
            <a:r>
              <a:rPr lang="en-US" altLang="en-US" sz="2000" dirty="0">
                <a:solidFill>
                  <a:srgbClr val="000000"/>
                </a:solidFill>
                <a:latin typeface="Lucida Console" panose="020B0609040504020204" pitchFamily="49" charset="0"/>
              </a:rPr>
              <a:t>98.74</a:t>
            </a:r>
            <a:endParaRPr lang="en-US" altLang="en-US" sz="2000" b="1" dirty="0">
              <a:latin typeface="Courier New" panose="02070309020205020404" pitchFamily="49" charset="0"/>
            </a:endParaRPr>
          </a:p>
        </p:txBody>
      </p:sp>
    </p:spTree>
    <p:extLst>
      <p:ext uri="{BB962C8B-B14F-4D97-AF65-F5344CB8AC3E}">
        <p14:creationId xmlns:p14="http://schemas.microsoft.com/office/powerpoint/2010/main" val="24889413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5" name="Rectangle 5">
            <a:extLst>
              <a:ext uri="{FF2B5EF4-FFF2-40B4-BE49-F238E27FC236}">
                <a16:creationId xmlns:a16="http://schemas.microsoft.com/office/drawing/2014/main" id="{E3CB2AA2-C858-F44A-A8ED-64FCDA9DE8C8}"/>
              </a:ext>
            </a:extLst>
          </p:cNvPr>
          <p:cNvSpPr>
            <a:spLocks noGrp="1" noChangeArrowheads="1"/>
          </p:cNvSpPr>
          <p:nvPr>
            <p:ph type="title"/>
          </p:nvPr>
        </p:nvSpPr>
        <p:spPr>
          <a:xfrm>
            <a:off x="838200" y="365125"/>
            <a:ext cx="10709366" cy="1325563"/>
          </a:xfrm>
        </p:spPr>
        <p:txBody>
          <a:bodyPr>
            <a:normAutofit/>
          </a:bodyPr>
          <a:lstStyle/>
          <a:p>
            <a:r>
              <a:rPr lang="en-US" altLang="en-US" dirty="0"/>
              <a:t>Using Flags in the </a:t>
            </a:r>
            <a:r>
              <a:rPr lang="en-US" altLang="en-US" dirty="0" err="1"/>
              <a:t>printf</a:t>
            </a:r>
            <a:r>
              <a:rPr lang="en-US" altLang="en-US" dirty="0">
                <a:latin typeface="Lucida Console" panose="020B0609040504020204" pitchFamily="49" charset="0"/>
              </a:rPr>
              <a:t> </a:t>
            </a:r>
            <a:r>
              <a:rPr lang="en-US" altLang="en-US" dirty="0"/>
              <a:t>Format-Control String</a:t>
            </a:r>
          </a:p>
        </p:txBody>
      </p:sp>
      <p:sp>
        <p:nvSpPr>
          <p:cNvPr id="20486" name="Rectangle 6">
            <a:extLst>
              <a:ext uri="{FF2B5EF4-FFF2-40B4-BE49-F238E27FC236}">
                <a16:creationId xmlns:a16="http://schemas.microsoft.com/office/drawing/2014/main" id="{59D89EAD-268E-DD43-A526-A3BF4529CC61}"/>
              </a:ext>
            </a:extLst>
          </p:cNvPr>
          <p:cNvSpPr>
            <a:spLocks noGrp="1" noChangeArrowheads="1"/>
          </p:cNvSpPr>
          <p:nvPr>
            <p:ph idx="1"/>
          </p:nvPr>
        </p:nvSpPr>
        <p:spPr>
          <a:xfrm>
            <a:off x="838200" y="1485991"/>
            <a:ext cx="10515600" cy="4351338"/>
          </a:xfrm>
        </p:spPr>
        <p:txBody>
          <a:bodyPr/>
          <a:lstStyle/>
          <a:p>
            <a:r>
              <a:rPr lang="en-US" altLang="en-US" dirty="0"/>
              <a:t>Flags</a:t>
            </a:r>
          </a:p>
          <a:p>
            <a:pPr lvl="1"/>
            <a:r>
              <a:rPr lang="en-US" altLang="en-US" dirty="0"/>
              <a:t>Supplement formatting capabilities</a:t>
            </a:r>
          </a:p>
          <a:p>
            <a:pPr lvl="1"/>
            <a:r>
              <a:rPr lang="en-US" altLang="en-US" dirty="0"/>
              <a:t>Place flag immediately to the right of percent sign</a:t>
            </a:r>
          </a:p>
          <a:p>
            <a:pPr lvl="1"/>
            <a:r>
              <a:rPr lang="en-US" altLang="en-US" dirty="0"/>
              <a:t>Several flags may be combined</a:t>
            </a:r>
          </a:p>
        </p:txBody>
      </p:sp>
      <p:graphicFrame>
        <p:nvGraphicFramePr>
          <p:cNvPr id="20487" name="Object 7">
            <a:extLst>
              <a:ext uri="{FF2B5EF4-FFF2-40B4-BE49-F238E27FC236}">
                <a16:creationId xmlns:a16="http://schemas.microsoft.com/office/drawing/2014/main" id="{AC18A7BE-9250-3F44-B0B2-D30E22CA129A}"/>
              </a:ext>
            </a:extLst>
          </p:cNvPr>
          <p:cNvGraphicFramePr>
            <a:graphicFrameLocks noChangeAspect="1"/>
          </p:cNvGraphicFramePr>
          <p:nvPr>
            <p:extLst>
              <p:ext uri="{D42A27DB-BD31-4B8C-83A1-F6EECF244321}">
                <p14:modId xmlns:p14="http://schemas.microsoft.com/office/powerpoint/2010/main" val="2714713289"/>
              </p:ext>
            </p:extLst>
          </p:nvPr>
        </p:nvGraphicFramePr>
        <p:xfrm>
          <a:off x="2875064" y="3269318"/>
          <a:ext cx="6635637" cy="4205382"/>
        </p:xfrm>
        <a:graphic>
          <a:graphicData uri="http://schemas.openxmlformats.org/presentationml/2006/ole">
            <mc:AlternateContent xmlns:mc="http://schemas.openxmlformats.org/markup-compatibility/2006">
              <mc:Choice xmlns:v="urn:schemas-microsoft-com:vml" Requires="v">
                <p:oleObj spid="_x0000_s23564" name="Document" r:id="rId3" imgW="28841700" imgH="20193000" progId="Word.Document.8">
                  <p:embed/>
                </p:oleObj>
              </mc:Choice>
              <mc:Fallback>
                <p:oleObj name="Document" r:id="rId3" imgW="28841700" imgH="20193000" progId="Word.Document.8">
                  <p:embed/>
                  <p:pic>
                    <p:nvPicPr>
                      <p:cNvPr id="20487" name="Object 7">
                        <a:extLst>
                          <a:ext uri="{FF2B5EF4-FFF2-40B4-BE49-F238E27FC236}">
                            <a16:creationId xmlns:a16="http://schemas.microsoft.com/office/drawing/2014/main" id="{AC18A7BE-9250-3F44-B0B2-D30E22CA129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75064" y="3269318"/>
                        <a:ext cx="6635637" cy="4205382"/>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35245914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466" name="Picture 1" descr="chtp7_09_Page_26">
            <a:extLst>
              <a:ext uri="{FF2B5EF4-FFF2-40B4-BE49-F238E27FC236}">
                <a16:creationId xmlns:a16="http://schemas.microsoft.com/office/drawing/2014/main" id="{93F6DFDE-668D-3B4A-9902-FC9A62FB90C8}"/>
              </a:ext>
            </a:extLst>
          </p:cNvPr>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1524000" y="652464"/>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34238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514" name="Picture 1" descr="chtp7_09_Page_27">
            <a:extLst>
              <a:ext uri="{FF2B5EF4-FFF2-40B4-BE49-F238E27FC236}">
                <a16:creationId xmlns:a16="http://schemas.microsoft.com/office/drawing/2014/main" id="{1AA217D9-FC51-114D-936C-B5B174319F9A}"/>
              </a:ext>
            </a:extLst>
          </p:cNvPr>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1524000" y="652464"/>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88952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562" name="Picture 1" descr="chtp7_09_Page_28">
            <a:extLst>
              <a:ext uri="{FF2B5EF4-FFF2-40B4-BE49-F238E27FC236}">
                <a16:creationId xmlns:a16="http://schemas.microsoft.com/office/drawing/2014/main" id="{E61BC101-9E31-6C4C-B03E-3F7FFE684159}"/>
              </a:ext>
            </a:extLst>
          </p:cNvPr>
          <p:cNvPicPr>
            <a:picLocks noGrp="1" noChangeAspect="1"/>
          </p:cNvPicPr>
          <p:nvPr isPhoto="1"/>
        </p:nvPicPr>
        <p:blipFill rotWithShape="1">
          <a:blip r:embed="rId2">
            <a:extLst>
              <a:ext uri="{28A0092B-C50C-407E-A947-70E740481C1C}">
                <a14:useLocalDpi xmlns:a14="http://schemas.microsoft.com/office/drawing/2010/main" val="0"/>
              </a:ext>
            </a:extLst>
          </a:blip>
          <a:srcRect r="16900" b="38882"/>
          <a:stretch/>
        </p:blipFill>
        <p:spPr bwMode="auto">
          <a:xfrm>
            <a:off x="1524000" y="652464"/>
            <a:ext cx="8865140" cy="39584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46721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71B10C5-1F85-D94F-BE2E-8E9C7714DE73}"/>
              </a:ext>
            </a:extLst>
          </p:cNvPr>
          <p:cNvSpPr>
            <a:spLocks noGrp="1"/>
          </p:cNvSpPr>
          <p:nvPr>
            <p:ph type="sldNum" sz="quarter" idx="10"/>
          </p:nvPr>
        </p:nvSpPr>
        <p:spPr/>
        <p:txBody>
          <a:bodyPr/>
          <a:lstStyle/>
          <a:p>
            <a:fld id="{5A1E6E5E-4E71-8546-BBFB-44E168BE561A}" type="slidenum">
              <a:rPr lang="en-US" altLang="en-US"/>
              <a:pPr/>
              <a:t>25</a:t>
            </a:fld>
            <a:endParaRPr lang="en-US" altLang="en-US"/>
          </a:p>
        </p:txBody>
      </p:sp>
      <p:sp>
        <p:nvSpPr>
          <p:cNvPr id="23556" name="Rectangle 4">
            <a:extLst>
              <a:ext uri="{FF2B5EF4-FFF2-40B4-BE49-F238E27FC236}">
                <a16:creationId xmlns:a16="http://schemas.microsoft.com/office/drawing/2014/main" id="{853EFD8B-A1DA-6E48-9A0E-440F1F3D1A7D}"/>
              </a:ext>
            </a:extLst>
          </p:cNvPr>
          <p:cNvSpPr>
            <a:spLocks noGrp="1" noChangeArrowheads="1"/>
          </p:cNvSpPr>
          <p:nvPr>
            <p:ph type="title"/>
          </p:nvPr>
        </p:nvSpPr>
        <p:spPr/>
        <p:txBody>
          <a:bodyPr>
            <a:normAutofit/>
          </a:bodyPr>
          <a:lstStyle/>
          <a:p>
            <a:r>
              <a:rPr lang="en-US" altLang="en-US" sz="4800" dirty="0"/>
              <a:t>Printing Literals and Escape Sequences</a:t>
            </a:r>
          </a:p>
        </p:txBody>
      </p:sp>
      <p:sp>
        <p:nvSpPr>
          <p:cNvPr id="23557" name="Rectangle 5">
            <a:extLst>
              <a:ext uri="{FF2B5EF4-FFF2-40B4-BE49-F238E27FC236}">
                <a16:creationId xmlns:a16="http://schemas.microsoft.com/office/drawing/2014/main" id="{1EC6985E-FCF8-1345-99C6-C844CFD2C5D2}"/>
              </a:ext>
            </a:extLst>
          </p:cNvPr>
          <p:cNvSpPr>
            <a:spLocks noGrp="1" noChangeArrowheads="1"/>
          </p:cNvSpPr>
          <p:nvPr>
            <p:ph type="body" idx="1"/>
          </p:nvPr>
        </p:nvSpPr>
        <p:spPr/>
        <p:txBody>
          <a:bodyPr/>
          <a:lstStyle/>
          <a:p>
            <a:r>
              <a:rPr lang="en-US" altLang="en-US"/>
              <a:t>Printing Literals</a:t>
            </a:r>
          </a:p>
          <a:p>
            <a:pPr lvl="1"/>
            <a:r>
              <a:rPr lang="en-US" altLang="en-US"/>
              <a:t>Most characters can be printed</a:t>
            </a:r>
          </a:p>
          <a:p>
            <a:pPr lvl="1"/>
            <a:r>
              <a:rPr lang="en-US" altLang="en-US"/>
              <a:t>Certain "problem" characters, such as the quotation mark "</a:t>
            </a:r>
          </a:p>
          <a:p>
            <a:pPr lvl="1"/>
            <a:r>
              <a:rPr lang="en-US" altLang="en-US"/>
              <a:t>Must be represented by escape sequences</a:t>
            </a:r>
          </a:p>
          <a:p>
            <a:pPr lvl="2"/>
            <a:r>
              <a:rPr lang="en-US" altLang="en-US"/>
              <a:t>Represented by a backslash </a:t>
            </a:r>
            <a:r>
              <a:rPr lang="en-US" altLang="en-US" sz="1800">
                <a:latin typeface="Lucida Console" panose="020B0609040504020204" pitchFamily="49" charset="0"/>
              </a:rPr>
              <a:t>\</a:t>
            </a:r>
            <a:r>
              <a:rPr lang="en-US" altLang="en-US"/>
              <a:t> followed by an escape character</a:t>
            </a:r>
            <a:br>
              <a:rPr lang="en-US" altLang="en-US"/>
            </a:br>
            <a:endParaRPr lang="en-US" altLang="en-US"/>
          </a:p>
        </p:txBody>
      </p:sp>
    </p:spTree>
    <p:extLst>
      <p:ext uri="{BB962C8B-B14F-4D97-AF65-F5344CB8AC3E}">
        <p14:creationId xmlns:p14="http://schemas.microsoft.com/office/powerpoint/2010/main" val="2041985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610" name="Picture 1" descr="chtp7_09_Page_29">
            <a:extLst>
              <a:ext uri="{FF2B5EF4-FFF2-40B4-BE49-F238E27FC236}">
                <a16:creationId xmlns:a16="http://schemas.microsoft.com/office/drawing/2014/main" id="{CA708945-749A-774B-B479-DBA9631E6E07}"/>
              </a:ext>
            </a:extLst>
          </p:cNvPr>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1524000" y="652464"/>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141533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658" name="Picture 1" descr="chtp7_09_Page_30">
            <a:extLst>
              <a:ext uri="{FF2B5EF4-FFF2-40B4-BE49-F238E27FC236}">
                <a16:creationId xmlns:a16="http://schemas.microsoft.com/office/drawing/2014/main" id="{1E9425F1-4316-094A-A3A5-5AB0B499432A}"/>
              </a:ext>
            </a:extLst>
          </p:cNvPr>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1523999" y="652464"/>
            <a:ext cx="10878231" cy="66043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a:extLst>
              <a:ext uri="{FF2B5EF4-FFF2-40B4-BE49-F238E27FC236}">
                <a16:creationId xmlns:a16="http://schemas.microsoft.com/office/drawing/2014/main" id="{8E6727CD-0059-614E-8B75-D5C0E8672268}"/>
              </a:ext>
            </a:extLst>
          </p:cNvPr>
          <p:cNvSpPr>
            <a:spLocks noGrp="1"/>
          </p:cNvSpPr>
          <p:nvPr>
            <p:ph type="ftr" sz="quarter" idx="11"/>
          </p:nvPr>
        </p:nvSpPr>
        <p:spPr/>
        <p:txBody>
          <a:bodyPr/>
          <a:lstStyle/>
          <a:p>
            <a:pPr>
              <a:defRPr/>
            </a:pPr>
            <a:r>
              <a:rPr lang="en-US"/>
              <a:t>©1992-2013 by Pearson Education, Inc. All Rights Reserved.</a:t>
            </a:r>
          </a:p>
        </p:txBody>
      </p:sp>
    </p:spTree>
    <p:extLst>
      <p:ext uri="{BB962C8B-B14F-4D97-AF65-F5344CB8AC3E}">
        <p14:creationId xmlns:p14="http://schemas.microsoft.com/office/powerpoint/2010/main" val="177227613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1" name="Rectangle 5">
            <a:extLst>
              <a:ext uri="{FF2B5EF4-FFF2-40B4-BE49-F238E27FC236}">
                <a16:creationId xmlns:a16="http://schemas.microsoft.com/office/drawing/2014/main" id="{572A5F7C-067A-564C-AC9D-E88F24171E13}"/>
              </a:ext>
            </a:extLst>
          </p:cNvPr>
          <p:cNvSpPr>
            <a:spLocks noGrp="1" noChangeArrowheads="1"/>
          </p:cNvSpPr>
          <p:nvPr>
            <p:ph type="title"/>
          </p:nvPr>
        </p:nvSpPr>
        <p:spPr/>
        <p:txBody>
          <a:bodyPr>
            <a:normAutofit/>
          </a:bodyPr>
          <a:lstStyle/>
          <a:p>
            <a:r>
              <a:rPr lang="en-US" altLang="en-US" sz="4800" dirty="0"/>
              <a:t>Printing Literals and Escape Sequences</a:t>
            </a:r>
          </a:p>
        </p:txBody>
      </p:sp>
      <p:graphicFrame>
        <p:nvGraphicFramePr>
          <p:cNvPr id="24584" name="Object 8">
            <a:extLst>
              <a:ext uri="{FF2B5EF4-FFF2-40B4-BE49-F238E27FC236}">
                <a16:creationId xmlns:a16="http://schemas.microsoft.com/office/drawing/2014/main" id="{0959E5BC-2568-C547-B29E-9BF485222C02}"/>
              </a:ext>
            </a:extLst>
          </p:cNvPr>
          <p:cNvGraphicFramePr>
            <a:graphicFrameLocks noChangeAspect="1"/>
          </p:cNvGraphicFramePr>
          <p:nvPr>
            <p:extLst>
              <p:ext uri="{D42A27DB-BD31-4B8C-83A1-F6EECF244321}">
                <p14:modId xmlns:p14="http://schemas.microsoft.com/office/powerpoint/2010/main" val="4184011098"/>
              </p:ext>
            </p:extLst>
          </p:nvPr>
        </p:nvGraphicFramePr>
        <p:xfrm>
          <a:off x="1393293" y="1587734"/>
          <a:ext cx="8978616" cy="5270266"/>
        </p:xfrm>
        <a:graphic>
          <a:graphicData uri="http://schemas.openxmlformats.org/presentationml/2006/ole">
            <mc:AlternateContent xmlns:mc="http://schemas.openxmlformats.org/markup-compatibility/2006">
              <mc:Choice xmlns:v="urn:schemas-microsoft-com:vml" Requires="v">
                <p:oleObj spid="_x0000_s25612" name="Document" r:id="rId3" imgW="29311600" imgH="17233900" progId="Word.Document.8">
                  <p:embed/>
                </p:oleObj>
              </mc:Choice>
              <mc:Fallback>
                <p:oleObj name="Document" r:id="rId3" imgW="29311600" imgH="17233900" progId="Word.Document.8">
                  <p:embed/>
                  <p:pic>
                    <p:nvPicPr>
                      <p:cNvPr id="24584" name="Object 8">
                        <a:extLst>
                          <a:ext uri="{FF2B5EF4-FFF2-40B4-BE49-F238E27FC236}">
                            <a16:creationId xmlns:a16="http://schemas.microsoft.com/office/drawing/2014/main" id="{0959E5BC-2568-C547-B29E-9BF485222C0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93293" y="1587734"/>
                        <a:ext cx="8978616" cy="5270266"/>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11036341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B9609F-32E8-7146-92E9-74BEE96EC117}"/>
              </a:ext>
            </a:extLst>
          </p:cNvPr>
          <p:cNvSpPr>
            <a:spLocks noGrp="1"/>
          </p:cNvSpPr>
          <p:nvPr>
            <p:ph type="title"/>
          </p:nvPr>
        </p:nvSpPr>
        <p:spPr/>
        <p:txBody>
          <a:bodyPr>
            <a:normAutofit/>
          </a:bodyPr>
          <a:lstStyle/>
          <a:p>
            <a:pPr>
              <a:defRPr/>
            </a:pPr>
            <a:r>
              <a:rPr lang="en-US">
                <a:solidFill>
                  <a:srgbClr val="24B5A1"/>
                </a:solidFill>
                <a:latin typeface="Arial"/>
              </a:rPr>
              <a:t>9.11  </a:t>
            </a:r>
            <a:r>
              <a:rPr lang="en-US">
                <a:solidFill>
                  <a:srgbClr val="3380E6"/>
                </a:solidFill>
                <a:latin typeface="Arial"/>
              </a:rPr>
              <a:t>Reading Formatted Input with </a:t>
            </a:r>
            <a:r>
              <a:rPr lang="en-US">
                <a:solidFill>
                  <a:srgbClr val="3380E6"/>
                </a:solidFill>
                <a:latin typeface="Lucida Console"/>
              </a:rPr>
              <a:t>scanf</a:t>
            </a:r>
          </a:p>
        </p:txBody>
      </p:sp>
      <p:sp>
        <p:nvSpPr>
          <p:cNvPr id="73731" name="Text Placeholder 2">
            <a:extLst>
              <a:ext uri="{FF2B5EF4-FFF2-40B4-BE49-F238E27FC236}">
                <a16:creationId xmlns:a16="http://schemas.microsoft.com/office/drawing/2014/main" id="{218566E7-6763-4B41-9689-AC59A22DF711}"/>
              </a:ext>
            </a:extLst>
          </p:cNvPr>
          <p:cNvSpPr>
            <a:spLocks noGrp="1"/>
          </p:cNvSpPr>
          <p:nvPr>
            <p:ph type="body" idx="1"/>
          </p:nvPr>
        </p:nvSpPr>
        <p:spPr/>
        <p:txBody>
          <a:bodyPr/>
          <a:lstStyle/>
          <a:p>
            <a:pPr eaLnBrk="1" hangingPunct="1">
              <a:lnSpc>
                <a:spcPct val="90000"/>
              </a:lnSpc>
            </a:pPr>
            <a:r>
              <a:rPr lang="en-US" altLang="en-US">
                <a:solidFill>
                  <a:srgbClr val="000000"/>
                </a:solidFill>
                <a:latin typeface="Times New Roman" panose="02020603050405020304" pitchFamily="18" charset="0"/>
              </a:rPr>
              <a:t>Precise </a:t>
            </a:r>
            <a:r>
              <a:rPr lang="en-US" altLang="en-US" i="1">
                <a:solidFill>
                  <a:srgbClr val="000000"/>
                </a:solidFill>
                <a:latin typeface="Times New Roman" panose="02020603050405020304" pitchFamily="18" charset="0"/>
              </a:rPr>
              <a:t>input formatting </a:t>
            </a:r>
            <a:r>
              <a:rPr lang="en-US" altLang="en-US">
                <a:solidFill>
                  <a:srgbClr val="000000"/>
                </a:solidFill>
                <a:latin typeface="Times New Roman" panose="02020603050405020304" pitchFamily="18" charset="0"/>
              </a:rPr>
              <a:t>can be accomplished with </a:t>
            </a:r>
            <a:r>
              <a:rPr lang="en-US" altLang="en-US">
                <a:solidFill>
                  <a:srgbClr val="000000"/>
                </a:solidFill>
                <a:latin typeface="Lucida Console" panose="020B0609040504020204" pitchFamily="49" charset="0"/>
              </a:rPr>
              <a:t>scanf</a:t>
            </a:r>
            <a:r>
              <a:rPr lang="en-US" altLang="en-US">
                <a:solidFill>
                  <a:srgbClr val="000000"/>
                </a:solidFill>
                <a:latin typeface="Times New Roman" panose="02020603050405020304" pitchFamily="18" charset="0"/>
              </a:rPr>
              <a:t>. </a:t>
            </a:r>
          </a:p>
          <a:p>
            <a:pPr eaLnBrk="1" hangingPunct="1">
              <a:lnSpc>
                <a:spcPct val="90000"/>
              </a:lnSpc>
            </a:pPr>
            <a:r>
              <a:rPr lang="en-US" altLang="en-US">
                <a:solidFill>
                  <a:srgbClr val="000000"/>
                </a:solidFill>
                <a:latin typeface="Times New Roman" panose="02020603050405020304" pitchFamily="18" charset="0"/>
              </a:rPr>
              <a:t>Every </a:t>
            </a:r>
            <a:r>
              <a:rPr lang="en-US" altLang="en-US">
                <a:solidFill>
                  <a:srgbClr val="000000"/>
                </a:solidFill>
                <a:latin typeface="Lucida Console" panose="020B0609040504020204" pitchFamily="49" charset="0"/>
              </a:rPr>
              <a:t>scanf</a:t>
            </a:r>
            <a:r>
              <a:rPr lang="en-US" altLang="en-US">
                <a:solidFill>
                  <a:srgbClr val="000000"/>
                </a:solidFill>
                <a:latin typeface="Times New Roman" panose="02020603050405020304" pitchFamily="18" charset="0"/>
              </a:rPr>
              <a:t> statement contains a format control string that describes the format of the data to be input. </a:t>
            </a:r>
          </a:p>
          <a:p>
            <a:pPr eaLnBrk="1" hangingPunct="1">
              <a:lnSpc>
                <a:spcPct val="90000"/>
              </a:lnSpc>
            </a:pPr>
            <a:r>
              <a:rPr lang="en-US" altLang="en-US">
                <a:solidFill>
                  <a:srgbClr val="000000"/>
                </a:solidFill>
                <a:latin typeface="Times New Roman" panose="02020603050405020304" pitchFamily="18" charset="0"/>
              </a:rPr>
              <a:t>The format control string consists of conversion specifiers and literal characters. </a:t>
            </a:r>
          </a:p>
          <a:p>
            <a:pPr eaLnBrk="1" hangingPunct="1">
              <a:lnSpc>
                <a:spcPct val="90000"/>
              </a:lnSpc>
            </a:pPr>
            <a:r>
              <a:rPr lang="en-US" altLang="en-US">
                <a:solidFill>
                  <a:srgbClr val="000000"/>
                </a:solidFill>
                <a:latin typeface="Times New Roman" panose="02020603050405020304" pitchFamily="18" charset="0"/>
              </a:rPr>
              <a:t>Function </a:t>
            </a:r>
            <a:r>
              <a:rPr lang="en-US" altLang="en-US">
                <a:solidFill>
                  <a:srgbClr val="000000"/>
                </a:solidFill>
                <a:latin typeface="Lucida Console" panose="020B0609040504020204" pitchFamily="49" charset="0"/>
              </a:rPr>
              <a:t>scanf</a:t>
            </a:r>
            <a:r>
              <a:rPr lang="en-US" altLang="en-US">
                <a:solidFill>
                  <a:srgbClr val="000000"/>
                </a:solidFill>
                <a:latin typeface="Times New Roman" panose="02020603050405020304" pitchFamily="18" charset="0"/>
              </a:rPr>
              <a:t> has the following input formatting capabilities:</a:t>
            </a:r>
          </a:p>
          <a:p>
            <a:pPr lvl="1" eaLnBrk="1" hangingPunct="1">
              <a:lnSpc>
                <a:spcPct val="90000"/>
              </a:lnSpc>
            </a:pPr>
            <a:r>
              <a:rPr lang="en-US" altLang="en-US">
                <a:solidFill>
                  <a:srgbClr val="000000"/>
                </a:solidFill>
                <a:latin typeface="Times New Roman" panose="02020603050405020304" pitchFamily="18" charset="0"/>
              </a:rPr>
              <a:t>Inputting all types of data.</a:t>
            </a:r>
          </a:p>
          <a:p>
            <a:pPr lvl="1" eaLnBrk="1" hangingPunct="1">
              <a:lnSpc>
                <a:spcPct val="90000"/>
              </a:lnSpc>
            </a:pPr>
            <a:r>
              <a:rPr lang="en-US" altLang="en-US">
                <a:solidFill>
                  <a:srgbClr val="000000"/>
                </a:solidFill>
                <a:latin typeface="Times New Roman" panose="02020603050405020304" pitchFamily="18" charset="0"/>
              </a:rPr>
              <a:t>Inputting specific characters from an input stream.</a:t>
            </a:r>
          </a:p>
          <a:p>
            <a:pPr lvl="1" eaLnBrk="1" hangingPunct="1">
              <a:lnSpc>
                <a:spcPct val="90000"/>
              </a:lnSpc>
            </a:pPr>
            <a:r>
              <a:rPr lang="en-US" altLang="en-US">
                <a:solidFill>
                  <a:srgbClr val="000000"/>
                </a:solidFill>
                <a:latin typeface="Times New Roman" panose="02020603050405020304" pitchFamily="18" charset="0"/>
              </a:rPr>
              <a:t>Skipping specific characters in the input stream.</a:t>
            </a:r>
          </a:p>
        </p:txBody>
      </p:sp>
    </p:spTree>
    <p:extLst>
      <p:ext uri="{BB962C8B-B14F-4D97-AF65-F5344CB8AC3E}">
        <p14:creationId xmlns:p14="http://schemas.microsoft.com/office/powerpoint/2010/main" val="12383978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4" name="Rectangle 4">
            <a:extLst>
              <a:ext uri="{FF2B5EF4-FFF2-40B4-BE49-F238E27FC236}">
                <a16:creationId xmlns:a16="http://schemas.microsoft.com/office/drawing/2014/main" id="{B2098B7B-244E-364C-8A2E-1DB01B6FE303}"/>
              </a:ext>
            </a:extLst>
          </p:cNvPr>
          <p:cNvSpPr>
            <a:spLocks noGrp="1" noChangeArrowheads="1"/>
          </p:cNvSpPr>
          <p:nvPr>
            <p:ph type="title"/>
          </p:nvPr>
        </p:nvSpPr>
        <p:spPr/>
        <p:txBody>
          <a:bodyPr>
            <a:normAutofit/>
          </a:bodyPr>
          <a:lstStyle/>
          <a:p>
            <a:r>
              <a:rPr lang="en-US" altLang="en-US" sz="4800" dirty="0"/>
              <a:t>Streams</a:t>
            </a:r>
          </a:p>
        </p:txBody>
      </p:sp>
      <p:sp>
        <p:nvSpPr>
          <p:cNvPr id="5125" name="Rectangle 5">
            <a:extLst>
              <a:ext uri="{FF2B5EF4-FFF2-40B4-BE49-F238E27FC236}">
                <a16:creationId xmlns:a16="http://schemas.microsoft.com/office/drawing/2014/main" id="{6C4D6B4C-94CF-B54B-89B8-283E0CFD8C04}"/>
              </a:ext>
            </a:extLst>
          </p:cNvPr>
          <p:cNvSpPr>
            <a:spLocks noGrp="1" noChangeArrowheads="1"/>
          </p:cNvSpPr>
          <p:nvPr>
            <p:ph idx="1"/>
          </p:nvPr>
        </p:nvSpPr>
        <p:spPr/>
        <p:txBody>
          <a:bodyPr>
            <a:normAutofit/>
          </a:bodyPr>
          <a:lstStyle/>
          <a:p>
            <a:r>
              <a:rPr lang="en-US" altLang="en-US" sz="3200" dirty="0"/>
              <a:t>Streams</a:t>
            </a:r>
          </a:p>
          <a:p>
            <a:pPr lvl="1"/>
            <a:r>
              <a:rPr lang="en-US" altLang="en-US" sz="2800" dirty="0"/>
              <a:t>Sequences of characters organized into lines</a:t>
            </a:r>
          </a:p>
          <a:p>
            <a:pPr lvl="2"/>
            <a:r>
              <a:rPr lang="en-US" altLang="en-US" sz="2400" dirty="0"/>
              <a:t>Each line consists of zero or more characters and ends with newline character</a:t>
            </a:r>
          </a:p>
          <a:p>
            <a:pPr lvl="2"/>
            <a:r>
              <a:rPr lang="en-US" altLang="en-US" sz="2400" dirty="0"/>
              <a:t>ANSI C must support lines of at least 254 characters</a:t>
            </a:r>
          </a:p>
          <a:p>
            <a:pPr lvl="1"/>
            <a:r>
              <a:rPr lang="en-US" altLang="en-US" sz="2800" dirty="0"/>
              <a:t>Performs all input and output</a:t>
            </a:r>
          </a:p>
          <a:p>
            <a:pPr lvl="1"/>
            <a:r>
              <a:rPr lang="en-US" altLang="en-US" sz="2800" dirty="0"/>
              <a:t>Can often be redirected</a:t>
            </a:r>
          </a:p>
          <a:p>
            <a:pPr lvl="2"/>
            <a:r>
              <a:rPr lang="en-US" altLang="en-US" sz="2400" dirty="0"/>
              <a:t>Standard input </a:t>
            </a:r>
            <a:r>
              <a:rPr lang="en-US" altLang="en-US" sz="2400" dirty="0">
                <a:cs typeface="Times New Roman" panose="02020603050405020304" pitchFamily="18" charset="0"/>
              </a:rPr>
              <a:t>–</a:t>
            </a:r>
            <a:r>
              <a:rPr lang="en-US" altLang="en-US" sz="2400" dirty="0"/>
              <a:t> keyboard</a:t>
            </a:r>
          </a:p>
          <a:p>
            <a:pPr lvl="2"/>
            <a:r>
              <a:rPr lang="en-US" altLang="en-US" sz="2400" dirty="0"/>
              <a:t>Standard output </a:t>
            </a:r>
            <a:r>
              <a:rPr lang="en-US" altLang="en-US" sz="2400" dirty="0">
                <a:cs typeface="Times New Roman" panose="02020603050405020304" pitchFamily="18" charset="0"/>
              </a:rPr>
              <a:t>–</a:t>
            </a:r>
            <a:r>
              <a:rPr lang="en-US" altLang="en-US" sz="2400" dirty="0"/>
              <a:t> screen</a:t>
            </a:r>
          </a:p>
          <a:p>
            <a:pPr lvl="2"/>
            <a:r>
              <a:rPr lang="en-US" altLang="en-US" sz="2400" dirty="0"/>
              <a:t>Standard error </a:t>
            </a:r>
            <a:r>
              <a:rPr lang="en-US" altLang="en-US" sz="2400" dirty="0">
                <a:cs typeface="Times New Roman" panose="02020603050405020304" pitchFamily="18" charset="0"/>
              </a:rPr>
              <a:t>–</a:t>
            </a:r>
            <a:r>
              <a:rPr lang="en-US" altLang="en-US" sz="2400" dirty="0"/>
              <a:t> screen</a:t>
            </a:r>
          </a:p>
        </p:txBody>
      </p:sp>
    </p:spTree>
    <p:extLst>
      <p:ext uri="{BB962C8B-B14F-4D97-AF65-F5344CB8AC3E}">
        <p14:creationId xmlns:p14="http://schemas.microsoft.com/office/powerpoint/2010/main" val="8578755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a:extLst>
              <a:ext uri="{FF2B5EF4-FFF2-40B4-BE49-F238E27FC236}">
                <a16:creationId xmlns:a16="http://schemas.microsoft.com/office/drawing/2014/main" id="{E7A0F8F1-8C13-0F4C-9ED1-BBB77770354B}"/>
              </a:ext>
            </a:extLst>
          </p:cNvPr>
          <p:cNvSpPr>
            <a:spLocks noGrp="1" noChangeArrowheads="1"/>
          </p:cNvSpPr>
          <p:nvPr>
            <p:ph type="title"/>
          </p:nvPr>
        </p:nvSpPr>
        <p:spPr/>
        <p:txBody>
          <a:bodyPr/>
          <a:lstStyle/>
          <a:p>
            <a:r>
              <a:rPr lang="en-US" altLang="en-US" dirty="0"/>
              <a:t>Formatting Input with </a:t>
            </a:r>
            <a:r>
              <a:rPr lang="en-US" altLang="en-US" dirty="0" err="1"/>
              <a:t>scanf</a:t>
            </a:r>
            <a:endParaRPr lang="en-US" altLang="en-US" dirty="0"/>
          </a:p>
        </p:txBody>
      </p:sp>
      <p:graphicFrame>
        <p:nvGraphicFramePr>
          <p:cNvPr id="54275" name="Object 3">
            <a:extLst>
              <a:ext uri="{FF2B5EF4-FFF2-40B4-BE49-F238E27FC236}">
                <a16:creationId xmlns:a16="http://schemas.microsoft.com/office/drawing/2014/main" id="{B3B4892D-47A9-8943-B612-FDF115BC62E3}"/>
              </a:ext>
            </a:extLst>
          </p:cNvPr>
          <p:cNvGraphicFramePr>
            <a:graphicFrameLocks noChangeAspect="1"/>
          </p:cNvGraphicFramePr>
          <p:nvPr>
            <p:extLst>
              <p:ext uri="{D42A27DB-BD31-4B8C-83A1-F6EECF244321}">
                <p14:modId xmlns:p14="http://schemas.microsoft.com/office/powerpoint/2010/main" val="2523801454"/>
              </p:ext>
            </p:extLst>
          </p:nvPr>
        </p:nvGraphicFramePr>
        <p:xfrm>
          <a:off x="1057503" y="1690688"/>
          <a:ext cx="10466154" cy="5407024"/>
        </p:xfrm>
        <a:graphic>
          <a:graphicData uri="http://schemas.openxmlformats.org/presentationml/2006/ole">
            <mc:AlternateContent xmlns:mc="http://schemas.openxmlformats.org/markup-compatibility/2006">
              <mc:Choice xmlns:v="urn:schemas-microsoft-com:vml" Requires="v">
                <p:oleObj spid="_x0000_s26636" name="Document" r:id="rId3" imgW="29959300" imgH="18211800" progId="Word.Document.8">
                  <p:embed/>
                </p:oleObj>
              </mc:Choice>
              <mc:Fallback>
                <p:oleObj name="Document" r:id="rId3" imgW="29959300" imgH="18211800" progId="Word.Document.8">
                  <p:embed/>
                  <p:pic>
                    <p:nvPicPr>
                      <p:cNvPr id="54275" name="Object 3">
                        <a:extLst>
                          <a:ext uri="{FF2B5EF4-FFF2-40B4-BE49-F238E27FC236}">
                            <a16:creationId xmlns:a16="http://schemas.microsoft.com/office/drawing/2014/main" id="{B3B4892D-47A9-8943-B612-FDF115BC62E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7503" y="1690688"/>
                        <a:ext cx="10466154" cy="5407024"/>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15040377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1026">
            <a:extLst>
              <a:ext uri="{FF2B5EF4-FFF2-40B4-BE49-F238E27FC236}">
                <a16:creationId xmlns:a16="http://schemas.microsoft.com/office/drawing/2014/main" id="{40DFFE28-9F22-D04F-9726-1414CE1940FE}"/>
              </a:ext>
            </a:extLst>
          </p:cNvPr>
          <p:cNvSpPr>
            <a:spLocks noGrp="1" noChangeArrowheads="1"/>
          </p:cNvSpPr>
          <p:nvPr>
            <p:ph type="title"/>
          </p:nvPr>
        </p:nvSpPr>
        <p:spPr/>
        <p:txBody>
          <a:bodyPr/>
          <a:lstStyle/>
          <a:p>
            <a:r>
              <a:rPr lang="en-US" altLang="en-US" dirty="0"/>
              <a:t>Formatting Input with </a:t>
            </a:r>
            <a:r>
              <a:rPr lang="en-US" altLang="en-US" dirty="0" err="1"/>
              <a:t>scanf</a:t>
            </a:r>
            <a:endParaRPr lang="en-US" altLang="en-US" dirty="0"/>
          </a:p>
        </p:txBody>
      </p:sp>
      <p:graphicFrame>
        <p:nvGraphicFramePr>
          <p:cNvPr id="55300" name="Object 1028">
            <a:extLst>
              <a:ext uri="{FF2B5EF4-FFF2-40B4-BE49-F238E27FC236}">
                <a16:creationId xmlns:a16="http://schemas.microsoft.com/office/drawing/2014/main" id="{07510348-A74C-7F43-ADCF-9A572183FDAF}"/>
              </a:ext>
            </a:extLst>
          </p:cNvPr>
          <p:cNvGraphicFramePr>
            <a:graphicFrameLocks noChangeAspect="1"/>
          </p:cNvGraphicFramePr>
          <p:nvPr>
            <p:extLst>
              <p:ext uri="{D42A27DB-BD31-4B8C-83A1-F6EECF244321}">
                <p14:modId xmlns:p14="http://schemas.microsoft.com/office/powerpoint/2010/main" val="1413519417"/>
              </p:ext>
            </p:extLst>
          </p:nvPr>
        </p:nvGraphicFramePr>
        <p:xfrm>
          <a:off x="2299063" y="1448012"/>
          <a:ext cx="6453051" cy="5705174"/>
        </p:xfrm>
        <a:graphic>
          <a:graphicData uri="http://schemas.openxmlformats.org/presentationml/2006/ole">
            <mc:AlternateContent xmlns:mc="http://schemas.openxmlformats.org/markup-compatibility/2006">
              <mc:Choice xmlns:v="urn:schemas-microsoft-com:vml" Requires="v">
                <p:oleObj spid="_x0000_s27660" name="Document" r:id="rId3" imgW="29248100" imgH="29603700" progId="Word.Document.8">
                  <p:embed/>
                </p:oleObj>
              </mc:Choice>
              <mc:Fallback>
                <p:oleObj name="Document" r:id="rId3" imgW="29248100" imgH="29603700" progId="Word.Document.8">
                  <p:embed/>
                  <p:pic>
                    <p:nvPicPr>
                      <p:cNvPr id="55300" name="Object 1028">
                        <a:extLst>
                          <a:ext uri="{FF2B5EF4-FFF2-40B4-BE49-F238E27FC236}">
                            <a16:creationId xmlns:a16="http://schemas.microsoft.com/office/drawing/2014/main" id="{07510348-A74C-7F43-ADCF-9A572183FDA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99063" y="1448012"/>
                        <a:ext cx="6453051" cy="5705174"/>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20350975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041583F-7EF2-2842-937B-3D3BC0F715B0}"/>
              </a:ext>
            </a:extLst>
          </p:cNvPr>
          <p:cNvSpPr>
            <a:spLocks noGrp="1"/>
          </p:cNvSpPr>
          <p:nvPr>
            <p:ph type="sldNum" sz="quarter" idx="10"/>
          </p:nvPr>
        </p:nvSpPr>
        <p:spPr/>
        <p:txBody>
          <a:bodyPr/>
          <a:lstStyle/>
          <a:p>
            <a:fld id="{7C227E29-E55C-994B-B6E9-0141BF243E09}" type="slidenum">
              <a:rPr lang="en-US" altLang="en-US"/>
              <a:pPr/>
              <a:t>32</a:t>
            </a:fld>
            <a:endParaRPr lang="en-US" altLang="en-US"/>
          </a:p>
        </p:txBody>
      </p:sp>
      <p:sp>
        <p:nvSpPr>
          <p:cNvPr id="27652" name="Rectangle 4">
            <a:extLst>
              <a:ext uri="{FF2B5EF4-FFF2-40B4-BE49-F238E27FC236}">
                <a16:creationId xmlns:a16="http://schemas.microsoft.com/office/drawing/2014/main" id="{C1F0F387-EAF9-E549-83EB-ABBB2AD43581}"/>
              </a:ext>
            </a:extLst>
          </p:cNvPr>
          <p:cNvSpPr>
            <a:spLocks noGrp="1" noChangeArrowheads="1"/>
          </p:cNvSpPr>
          <p:nvPr>
            <p:ph type="title"/>
          </p:nvPr>
        </p:nvSpPr>
        <p:spPr/>
        <p:txBody>
          <a:bodyPr/>
          <a:lstStyle/>
          <a:p>
            <a:r>
              <a:rPr lang="en-US" altLang="en-US" dirty="0"/>
              <a:t>Formatting Input with </a:t>
            </a:r>
            <a:r>
              <a:rPr lang="en-US" altLang="en-US" dirty="0" err="1"/>
              <a:t>scanf</a:t>
            </a:r>
            <a:endParaRPr lang="en-US" altLang="en-US" dirty="0"/>
          </a:p>
        </p:txBody>
      </p:sp>
      <p:sp>
        <p:nvSpPr>
          <p:cNvPr id="27653" name="Rectangle 5">
            <a:extLst>
              <a:ext uri="{FF2B5EF4-FFF2-40B4-BE49-F238E27FC236}">
                <a16:creationId xmlns:a16="http://schemas.microsoft.com/office/drawing/2014/main" id="{844424E8-5B9A-B648-B77E-4161D00EC9D0}"/>
              </a:ext>
            </a:extLst>
          </p:cNvPr>
          <p:cNvSpPr>
            <a:spLocks noGrp="1" noChangeArrowheads="1"/>
          </p:cNvSpPr>
          <p:nvPr>
            <p:ph type="body" idx="1"/>
          </p:nvPr>
        </p:nvSpPr>
        <p:spPr/>
        <p:txBody>
          <a:bodyPr>
            <a:normAutofit fontScale="92500" lnSpcReduction="10000"/>
          </a:bodyPr>
          <a:lstStyle/>
          <a:p>
            <a:r>
              <a:rPr lang="en-US" altLang="en-US"/>
              <a:t>Scan sets</a:t>
            </a:r>
          </a:p>
          <a:p>
            <a:pPr lvl="1"/>
            <a:r>
              <a:rPr lang="en-US" altLang="en-US"/>
              <a:t>Set of characters enclosed in square brackets </a:t>
            </a:r>
            <a:r>
              <a:rPr lang="en-US" altLang="en-US" sz="2000">
                <a:latin typeface="Lucida Console" panose="020B0609040504020204" pitchFamily="49" charset="0"/>
              </a:rPr>
              <a:t>[]</a:t>
            </a:r>
          </a:p>
          <a:p>
            <a:pPr lvl="2"/>
            <a:r>
              <a:rPr lang="en-US" altLang="en-US"/>
              <a:t>Preceded by </a:t>
            </a:r>
            <a:r>
              <a:rPr lang="en-US" altLang="en-US" sz="1800">
                <a:latin typeface="Lucida Console" panose="020B0609040504020204" pitchFamily="49" charset="0"/>
              </a:rPr>
              <a:t>%</a:t>
            </a:r>
            <a:r>
              <a:rPr lang="en-US" altLang="en-US"/>
              <a:t> sign</a:t>
            </a:r>
          </a:p>
          <a:p>
            <a:pPr lvl="1"/>
            <a:r>
              <a:rPr lang="en-US" altLang="en-US"/>
              <a:t>Scans input stream, looking only for characters in scan set</a:t>
            </a:r>
          </a:p>
          <a:p>
            <a:pPr lvl="2"/>
            <a:r>
              <a:rPr lang="en-US" altLang="en-US"/>
              <a:t>Whenever a match occurs, stores character in specified array</a:t>
            </a:r>
          </a:p>
          <a:p>
            <a:pPr lvl="2"/>
            <a:r>
              <a:rPr lang="en-US" altLang="en-US"/>
              <a:t>Stops scanning once a character not in the scan set is found</a:t>
            </a:r>
          </a:p>
          <a:p>
            <a:pPr lvl="1"/>
            <a:r>
              <a:rPr lang="en-US" altLang="en-US"/>
              <a:t>Inverted scan sets</a:t>
            </a:r>
          </a:p>
          <a:p>
            <a:pPr lvl="2"/>
            <a:r>
              <a:rPr lang="en-US" altLang="en-US"/>
              <a:t>Use a caret </a:t>
            </a:r>
            <a:r>
              <a:rPr lang="en-US" altLang="en-US" sz="1800">
                <a:latin typeface="Lucida Console" panose="020B0609040504020204" pitchFamily="49" charset="0"/>
              </a:rPr>
              <a:t>^</a:t>
            </a:r>
            <a:r>
              <a:rPr lang="en-US" altLang="en-US"/>
              <a:t>: </a:t>
            </a:r>
            <a:r>
              <a:rPr lang="en-US" altLang="en-US" sz="1800">
                <a:latin typeface="Lucida Console" panose="020B0609040504020204" pitchFamily="49" charset="0"/>
              </a:rPr>
              <a:t>[^aeiou]</a:t>
            </a:r>
          </a:p>
          <a:p>
            <a:pPr lvl="2"/>
            <a:r>
              <a:rPr lang="en-US" altLang="en-US"/>
              <a:t>Causes characters not in the scan set to be stored</a:t>
            </a:r>
          </a:p>
          <a:p>
            <a:r>
              <a:rPr lang="en-US" altLang="en-US"/>
              <a:t>Skipping characters</a:t>
            </a:r>
          </a:p>
          <a:p>
            <a:pPr lvl="1"/>
            <a:r>
              <a:rPr lang="en-US" altLang="en-US"/>
              <a:t>Include character to skip in format control</a:t>
            </a:r>
          </a:p>
          <a:p>
            <a:pPr lvl="1"/>
            <a:r>
              <a:rPr lang="en-US" altLang="en-US"/>
              <a:t>Or, use </a:t>
            </a:r>
            <a:r>
              <a:rPr lang="en-US" altLang="en-US" sz="2000">
                <a:latin typeface="Lucida Console" panose="020B0609040504020204" pitchFamily="49" charset="0"/>
              </a:rPr>
              <a:t>*</a:t>
            </a:r>
            <a:r>
              <a:rPr lang="en-US" altLang="en-US"/>
              <a:t> (assignment suppression character)</a:t>
            </a:r>
          </a:p>
          <a:p>
            <a:pPr lvl="2"/>
            <a:r>
              <a:rPr lang="en-US" altLang="en-US"/>
              <a:t>Skips any type of character without storing it</a:t>
            </a:r>
          </a:p>
        </p:txBody>
      </p:sp>
    </p:spTree>
    <p:extLst>
      <p:ext uri="{BB962C8B-B14F-4D97-AF65-F5344CB8AC3E}">
        <p14:creationId xmlns:p14="http://schemas.microsoft.com/office/powerpoint/2010/main" val="6551725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946" name="Picture 1" descr="chtp7_09_Page_37">
            <a:extLst>
              <a:ext uri="{FF2B5EF4-FFF2-40B4-BE49-F238E27FC236}">
                <a16:creationId xmlns:a16="http://schemas.microsoft.com/office/drawing/2014/main" id="{AC50AF34-C085-2F43-BAF0-98D76D4650B1}"/>
              </a:ext>
            </a:extLst>
          </p:cNvPr>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0"/>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1" descr="chtp7_09_Page_38">
            <a:extLst>
              <a:ext uri="{FF2B5EF4-FFF2-40B4-BE49-F238E27FC236}">
                <a16:creationId xmlns:a16="http://schemas.microsoft.com/office/drawing/2014/main" id="{75FBEF62-2AF2-8644-946D-8F73182EB5E2}"/>
              </a:ext>
            </a:extLst>
          </p:cNvPr>
          <p:cNvPicPr>
            <a:picLocks noGrp="1" noChangeAspect="1"/>
          </p:cNvPicPr>
          <p:nvPr isPhoto="1"/>
        </p:nvPicPr>
        <p:blipFill rotWithShape="1">
          <a:blip r:embed="rId3">
            <a:extLst>
              <a:ext uri="{28A0092B-C50C-407E-A947-70E740481C1C}">
                <a14:useLocalDpi xmlns:a14="http://schemas.microsoft.com/office/drawing/2010/main" val="0"/>
              </a:ext>
            </a:extLst>
          </a:blip>
          <a:srcRect b="60587"/>
          <a:stretch/>
        </p:blipFill>
        <p:spPr bwMode="auto">
          <a:xfrm>
            <a:off x="3793786" y="4669986"/>
            <a:ext cx="9144000" cy="21880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7287967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11BE3FA7-0D70-4431-814F-D8C40576EA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Picture 1" descr="chtp7_09_Page_40">
            <a:extLst>
              <a:ext uri="{FF2B5EF4-FFF2-40B4-BE49-F238E27FC236}">
                <a16:creationId xmlns:a16="http://schemas.microsoft.com/office/drawing/2014/main" id="{9C3F952B-9E69-CA45-B6EB-4C8A16CE13AE}"/>
              </a:ext>
            </a:extLst>
          </p:cNvPr>
          <p:cNvPicPr>
            <a:picLocks noGrp="1" noChangeAspect="1"/>
          </p:cNvPicPr>
          <p:nvPr isPhoto="1"/>
        </p:nvPicPr>
        <p:blipFill rotWithShape="1">
          <a:blip r:embed="rId2">
            <a:extLst>
              <a:ext uri="{28A0092B-C50C-407E-A947-70E740481C1C}">
                <a14:useLocalDpi xmlns:a14="http://schemas.microsoft.com/office/drawing/2010/main" val="0"/>
              </a:ext>
            </a:extLst>
          </a:blip>
          <a:srcRect l="1627" t="3849" r="33366" b="61601"/>
          <a:stretch/>
        </p:blipFill>
        <p:spPr bwMode="auto">
          <a:xfrm>
            <a:off x="6119896" y="4217738"/>
            <a:ext cx="6143450" cy="19836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6018" name="Picture 1" descr="chtp7_09_Page_39">
            <a:extLst>
              <a:ext uri="{FF2B5EF4-FFF2-40B4-BE49-F238E27FC236}">
                <a16:creationId xmlns:a16="http://schemas.microsoft.com/office/drawing/2014/main" id="{9DBD756A-6EF9-5E4D-A0A5-5FE3AA817FED}"/>
              </a:ext>
            </a:extLst>
          </p:cNvPr>
          <p:cNvPicPr>
            <a:picLocks noGrp="1" noChangeAspect="1"/>
          </p:cNvPicPr>
          <p:nvPr isPhoto="1"/>
        </p:nvPicPr>
        <p:blipFill rotWithShape="1">
          <a:blip r:embed="rId3">
            <a:extLst>
              <a:ext uri="{28A0092B-C50C-407E-A947-70E740481C1C}">
                <a14:useLocalDpi xmlns:a14="http://schemas.microsoft.com/office/drawing/2010/main" val="0"/>
              </a:ext>
            </a:extLst>
          </a:blip>
          <a:srcRect r="39976" b="-1"/>
          <a:stretch/>
        </p:blipFill>
        <p:spPr bwMode="auto">
          <a:xfrm>
            <a:off x="49316" y="0"/>
            <a:ext cx="6143449" cy="620133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7889538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9090" name="Picture 1" descr="chtp7_09_Page_41">
            <a:extLst>
              <a:ext uri="{FF2B5EF4-FFF2-40B4-BE49-F238E27FC236}">
                <a16:creationId xmlns:a16="http://schemas.microsoft.com/office/drawing/2014/main" id="{5118F054-CAC9-A243-8CBC-92021E7135CD}"/>
              </a:ext>
            </a:extLst>
          </p:cNvPr>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408562" y="-24738"/>
            <a:ext cx="10259438" cy="6882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a:extLst>
              <a:ext uri="{FF2B5EF4-FFF2-40B4-BE49-F238E27FC236}">
                <a16:creationId xmlns:a16="http://schemas.microsoft.com/office/drawing/2014/main" id="{29EBE2FB-E88C-AC4B-86A5-A65E6E5DC32A}"/>
              </a:ext>
            </a:extLst>
          </p:cNvPr>
          <p:cNvSpPr>
            <a:spLocks noGrp="1"/>
          </p:cNvSpPr>
          <p:nvPr>
            <p:ph type="ftr" sz="quarter" idx="11"/>
          </p:nvPr>
        </p:nvSpPr>
        <p:spPr/>
        <p:txBody>
          <a:bodyPr/>
          <a:lstStyle/>
          <a:p>
            <a:pPr>
              <a:defRPr/>
            </a:pPr>
            <a:r>
              <a:rPr lang="en-US"/>
              <a:t>©1992-2013 by Pearson Education, Inc. All Rights Reserved.</a:t>
            </a:r>
          </a:p>
        </p:txBody>
      </p:sp>
    </p:spTree>
    <p:extLst>
      <p:ext uri="{BB962C8B-B14F-4D97-AF65-F5344CB8AC3E}">
        <p14:creationId xmlns:p14="http://schemas.microsoft.com/office/powerpoint/2010/main" val="349156693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62" name="Picture 1" descr="chtp7_09_Page_42">
            <a:extLst>
              <a:ext uri="{FF2B5EF4-FFF2-40B4-BE49-F238E27FC236}">
                <a16:creationId xmlns:a16="http://schemas.microsoft.com/office/drawing/2014/main" id="{5394C240-CE1A-AE46-9D7C-381236466AEE}"/>
              </a:ext>
            </a:extLst>
          </p:cNvPr>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155305"/>
            <a:ext cx="10815311" cy="6566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2834434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258" name="Picture 1" descr="chtp7_09_Page_44">
            <a:extLst>
              <a:ext uri="{FF2B5EF4-FFF2-40B4-BE49-F238E27FC236}">
                <a16:creationId xmlns:a16="http://schemas.microsoft.com/office/drawing/2014/main" id="{90D78358-E984-C04A-83F4-88A74C8D33D4}"/>
              </a:ext>
            </a:extLst>
          </p:cNvPr>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446699" y="652464"/>
            <a:ext cx="10221301" cy="62055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a:extLst>
              <a:ext uri="{FF2B5EF4-FFF2-40B4-BE49-F238E27FC236}">
                <a16:creationId xmlns:a16="http://schemas.microsoft.com/office/drawing/2014/main" id="{24A06403-A1EC-7D40-8962-6CFE25B7C5BB}"/>
              </a:ext>
            </a:extLst>
          </p:cNvPr>
          <p:cNvSpPr>
            <a:spLocks noGrp="1"/>
          </p:cNvSpPr>
          <p:nvPr>
            <p:ph type="ftr" sz="quarter" idx="11"/>
          </p:nvPr>
        </p:nvSpPr>
        <p:spPr/>
        <p:txBody>
          <a:bodyPr/>
          <a:lstStyle/>
          <a:p>
            <a:pPr>
              <a:defRPr/>
            </a:pPr>
            <a:r>
              <a:rPr lang="en-US"/>
              <a:t>©1992-2013 by Pearson Education, Inc. All Rights Reserved.</a:t>
            </a:r>
          </a:p>
        </p:txBody>
      </p:sp>
    </p:spTree>
    <p:extLst>
      <p:ext uri="{BB962C8B-B14F-4D97-AF65-F5344CB8AC3E}">
        <p14:creationId xmlns:p14="http://schemas.microsoft.com/office/powerpoint/2010/main" val="32916672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0354" name="Picture 1" descr="chtp7_09_Page_45">
            <a:extLst>
              <a:ext uri="{FF2B5EF4-FFF2-40B4-BE49-F238E27FC236}">
                <a16:creationId xmlns:a16="http://schemas.microsoft.com/office/drawing/2014/main" id="{9E211368-1BD9-4746-AE9F-065B70F3E6FC}"/>
              </a:ext>
            </a:extLst>
          </p:cNvPr>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194552" y="0"/>
            <a:ext cx="9513651" cy="5775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1" descr="chtp7_09_Page_46">
            <a:extLst>
              <a:ext uri="{FF2B5EF4-FFF2-40B4-BE49-F238E27FC236}">
                <a16:creationId xmlns:a16="http://schemas.microsoft.com/office/drawing/2014/main" id="{6DBC1190-E6DE-D34A-A1A8-4158DABF55E3}"/>
              </a:ext>
            </a:extLst>
          </p:cNvPr>
          <p:cNvPicPr>
            <a:picLocks noGrp="1" noChangeAspect="1"/>
          </p:cNvPicPr>
          <p:nvPr isPhoto="1"/>
        </p:nvPicPr>
        <p:blipFill rotWithShape="1">
          <a:blip r:embed="rId3">
            <a:extLst>
              <a:ext uri="{28A0092B-C50C-407E-A947-70E740481C1C}">
                <a14:useLocalDpi xmlns:a14="http://schemas.microsoft.com/office/drawing/2010/main" val="0"/>
              </a:ext>
            </a:extLst>
          </a:blip>
          <a:srcRect l="2058" t="4719" r="19858" b="71800"/>
          <a:stretch/>
        </p:blipFill>
        <p:spPr bwMode="auto">
          <a:xfrm>
            <a:off x="4766553" y="5136204"/>
            <a:ext cx="7140102" cy="13035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1639332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6BF63DC-11E6-3D4D-A5DB-157FD36E70F7}"/>
              </a:ext>
            </a:extLst>
          </p:cNvPr>
          <p:cNvSpPr>
            <a:spLocks noGrp="1"/>
          </p:cNvSpPr>
          <p:nvPr>
            <p:ph type="ftr" sz="quarter" idx="11"/>
          </p:nvPr>
        </p:nvSpPr>
        <p:spPr/>
        <p:txBody>
          <a:bodyPr/>
          <a:lstStyle/>
          <a:p>
            <a:pPr>
              <a:defRPr/>
            </a:pPr>
            <a:r>
              <a:rPr lang="en-US"/>
              <a:t>©1992-2013 by Pearson Education, Inc. All Rights Reserved.</a:t>
            </a:r>
          </a:p>
        </p:txBody>
      </p:sp>
    </p:spTree>
    <p:extLst>
      <p:ext uri="{BB962C8B-B14F-4D97-AF65-F5344CB8AC3E}">
        <p14:creationId xmlns:p14="http://schemas.microsoft.com/office/powerpoint/2010/main" val="9007734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8" name="Rectangle 4">
            <a:extLst>
              <a:ext uri="{FF2B5EF4-FFF2-40B4-BE49-F238E27FC236}">
                <a16:creationId xmlns:a16="http://schemas.microsoft.com/office/drawing/2014/main" id="{B926490B-8C20-A442-9C01-A33DDCFDA7B0}"/>
              </a:ext>
            </a:extLst>
          </p:cNvPr>
          <p:cNvSpPr>
            <a:spLocks noGrp="1" noChangeArrowheads="1"/>
          </p:cNvSpPr>
          <p:nvPr>
            <p:ph type="title"/>
          </p:nvPr>
        </p:nvSpPr>
        <p:spPr/>
        <p:txBody>
          <a:bodyPr>
            <a:normAutofit/>
          </a:bodyPr>
          <a:lstStyle/>
          <a:p>
            <a:r>
              <a:rPr lang="en-US" altLang="en-US" sz="4800" dirty="0"/>
              <a:t>Formatting Output with </a:t>
            </a:r>
            <a:r>
              <a:rPr lang="en-US" altLang="en-US" sz="4800" dirty="0" err="1"/>
              <a:t>printf</a:t>
            </a:r>
            <a:endParaRPr lang="en-US" altLang="en-US" sz="4800" dirty="0"/>
          </a:p>
        </p:txBody>
      </p:sp>
      <p:sp>
        <p:nvSpPr>
          <p:cNvPr id="6149" name="Rectangle 5">
            <a:extLst>
              <a:ext uri="{FF2B5EF4-FFF2-40B4-BE49-F238E27FC236}">
                <a16:creationId xmlns:a16="http://schemas.microsoft.com/office/drawing/2014/main" id="{A239C4C0-91F9-7142-8571-A1C017FC2C6E}"/>
              </a:ext>
            </a:extLst>
          </p:cNvPr>
          <p:cNvSpPr>
            <a:spLocks noGrp="1" noChangeArrowheads="1"/>
          </p:cNvSpPr>
          <p:nvPr>
            <p:ph type="body" idx="1"/>
          </p:nvPr>
        </p:nvSpPr>
        <p:spPr/>
        <p:txBody>
          <a:bodyPr>
            <a:normAutofit lnSpcReduction="10000"/>
          </a:bodyPr>
          <a:lstStyle/>
          <a:p>
            <a:r>
              <a:rPr lang="en-US" altLang="en-US" dirty="0"/>
              <a:t>Precise output formatting</a:t>
            </a:r>
          </a:p>
          <a:p>
            <a:r>
              <a:rPr lang="en-US" altLang="en-US" dirty="0"/>
              <a:t>Conversion specifications: flags, field widths, precisions, and literal characters.</a:t>
            </a:r>
          </a:p>
          <a:p>
            <a:pPr lvl="1"/>
            <a:r>
              <a:rPr lang="en-US" altLang="en-US" dirty="0"/>
              <a:t>Can perform rounding, aligning columns, right/left justification, inserting literal characters, exponential format, hexadecimal format, and fixed width and precision</a:t>
            </a:r>
          </a:p>
          <a:p>
            <a:r>
              <a:rPr lang="en-US" altLang="en-US" dirty="0"/>
              <a:t>Format:</a:t>
            </a:r>
          </a:p>
          <a:p>
            <a:pPr marL="457200" lvl="1" indent="0">
              <a:buNone/>
            </a:pPr>
            <a:r>
              <a:rPr lang="en-US" altLang="en-US" sz="2000" b="1" dirty="0">
                <a:latin typeface="Lucida Console" panose="020B0609040504020204" pitchFamily="49" charset="0"/>
              </a:rPr>
              <a:t>	</a:t>
            </a:r>
            <a:r>
              <a:rPr lang="en-US" altLang="en-US" sz="2000" b="1" dirty="0" err="1">
                <a:solidFill>
                  <a:srgbClr val="0070C0"/>
                </a:solidFill>
                <a:latin typeface="Lucida Console" panose="020B0609040504020204" pitchFamily="49" charset="0"/>
              </a:rPr>
              <a:t>printf</a:t>
            </a:r>
            <a:r>
              <a:rPr lang="en-US" altLang="en-US" b="1" dirty="0">
                <a:solidFill>
                  <a:srgbClr val="0070C0"/>
                </a:solidFill>
                <a:latin typeface="Courier New" panose="02070309020205020404" pitchFamily="49" charset="0"/>
              </a:rPr>
              <a:t>(</a:t>
            </a:r>
            <a:r>
              <a:rPr lang="en-US" altLang="en-US" b="1" dirty="0">
                <a:solidFill>
                  <a:srgbClr val="0070C0"/>
                </a:solidFill>
              </a:rPr>
              <a:t> </a:t>
            </a:r>
            <a:r>
              <a:rPr lang="en-US" altLang="en-US" b="1" i="1" dirty="0">
                <a:solidFill>
                  <a:srgbClr val="0070C0"/>
                </a:solidFill>
              </a:rPr>
              <a:t>format-control-string, other-arguments</a:t>
            </a:r>
            <a:r>
              <a:rPr lang="en-US" altLang="en-US" b="1" dirty="0">
                <a:solidFill>
                  <a:srgbClr val="0070C0"/>
                </a:solidFill>
              </a:rPr>
              <a:t> </a:t>
            </a:r>
            <a:r>
              <a:rPr lang="en-US" altLang="en-US" b="1" dirty="0">
                <a:solidFill>
                  <a:srgbClr val="0070C0"/>
                </a:solidFill>
                <a:latin typeface="Courier New" panose="02070309020205020404" pitchFamily="49" charset="0"/>
              </a:rPr>
              <a:t>);</a:t>
            </a:r>
          </a:p>
          <a:p>
            <a:pPr lvl="1"/>
            <a:r>
              <a:rPr lang="en-US" altLang="en-US" dirty="0"/>
              <a:t>Format control string: describes output format</a:t>
            </a:r>
          </a:p>
          <a:p>
            <a:pPr lvl="1"/>
            <a:r>
              <a:rPr lang="en-US" altLang="en-US" dirty="0"/>
              <a:t>Other-arguments: correspond to each conversion specification in format-control-string</a:t>
            </a:r>
          </a:p>
          <a:p>
            <a:pPr lvl="2"/>
            <a:r>
              <a:rPr lang="en-US" altLang="en-US" dirty="0"/>
              <a:t>Each specification begins with a percent sign(</a:t>
            </a:r>
            <a:r>
              <a:rPr lang="en-US" altLang="en-US" dirty="0">
                <a:latin typeface="Lucida Console" panose="020B0609040504020204" pitchFamily="49" charset="0"/>
              </a:rPr>
              <a:t>%</a:t>
            </a:r>
            <a:r>
              <a:rPr lang="en-US" altLang="en-US" dirty="0"/>
              <a:t>), ends with conversion specifier</a:t>
            </a:r>
          </a:p>
        </p:txBody>
      </p:sp>
    </p:spTree>
    <p:extLst>
      <p:ext uri="{BB962C8B-B14F-4D97-AF65-F5344CB8AC3E}">
        <p14:creationId xmlns:p14="http://schemas.microsoft.com/office/powerpoint/2010/main" val="341004976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1DB62FD-2F1B-FD4A-B63A-61C064958941}"/>
              </a:ext>
            </a:extLst>
          </p:cNvPr>
          <p:cNvSpPr>
            <a:spLocks noGrp="1"/>
          </p:cNvSpPr>
          <p:nvPr>
            <p:ph type="title"/>
          </p:nvPr>
        </p:nvSpPr>
        <p:spPr>
          <a:xfrm>
            <a:off x="831850" y="1276604"/>
            <a:ext cx="10515600" cy="2852737"/>
          </a:xfrm>
        </p:spPr>
        <p:txBody>
          <a:bodyPr>
            <a:normAutofit/>
          </a:bodyPr>
          <a:lstStyle/>
          <a:p>
            <a:r>
              <a:rPr lang="en-US" sz="4400" u="sng" dirty="0"/>
              <a:t>STRING</a:t>
            </a:r>
          </a:p>
        </p:txBody>
      </p:sp>
      <p:pic>
        <p:nvPicPr>
          <p:cNvPr id="6" name="Picture 5" descr="chtp8_08_Page_02">
            <a:extLst>
              <a:ext uri="{FF2B5EF4-FFF2-40B4-BE49-F238E27FC236}">
                <a16:creationId xmlns:a16="http://schemas.microsoft.com/office/drawing/2014/main" id="{9B18D2D9-2ABA-6249-9DB6-0EE5E79EACC8}"/>
              </a:ext>
            </a:extLst>
          </p:cNvPr>
          <p:cNvPicPr>
            <a:picLocks noGrp="1" noChangeAspect="1"/>
          </p:cNvPicPr>
          <p:nvPr isPhoto="1"/>
        </p:nvPicPr>
        <p:blipFill rotWithShape="1">
          <a:blip r:embed="rId2" cstate="print">
            <a:lum/>
            <a:extLst>
              <a:ext uri="{28A0092B-C50C-407E-A947-70E740481C1C}">
                <a14:useLocalDpi xmlns:a14="http://schemas.microsoft.com/office/drawing/2010/main" val="0"/>
              </a:ext>
            </a:extLst>
          </a:blip>
          <a:srcRect l="1932" t="17778" r="7065" b="50000"/>
          <a:stretch/>
        </p:blipFill>
        <p:spPr>
          <a:xfrm>
            <a:off x="831850" y="4215066"/>
            <a:ext cx="8077201" cy="2209800"/>
          </a:xfrm>
          <a:prstGeom prst="rect">
            <a:avLst/>
          </a:prstGeom>
          <a:noFill/>
          <a:ln>
            <a:noFill/>
          </a:ln>
        </p:spPr>
      </p:pic>
    </p:spTree>
    <p:extLst>
      <p:ext uri="{BB962C8B-B14F-4D97-AF65-F5344CB8AC3E}">
        <p14:creationId xmlns:p14="http://schemas.microsoft.com/office/powerpoint/2010/main" val="106789157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lang="en-US" dirty="0">
                <a:solidFill>
                  <a:srgbClr val="24B5A1"/>
                </a:solidFill>
                <a:latin typeface="Calibri" panose="020F0502020204030204" pitchFamily="34" charset="0"/>
              </a:rPr>
              <a:t>8.2  </a:t>
            </a:r>
            <a:r>
              <a:rPr lang="en-US" dirty="0">
                <a:solidFill>
                  <a:srgbClr val="3380E6"/>
                </a:solidFill>
                <a:latin typeface="Calibri" panose="020F0502020204030204" pitchFamily="34" charset="0"/>
              </a:rPr>
              <a:t>Fundamentals of Strings and Characters</a:t>
            </a:r>
          </a:p>
        </p:txBody>
      </p:sp>
      <p:sp>
        <p:nvSpPr>
          <p:cNvPr id="16387" name="Text Placeholder 2"/>
          <p:cNvSpPr>
            <a:spLocks noGrp="1"/>
          </p:cNvSpPr>
          <p:nvPr>
            <p:ph type="body" idx="1"/>
          </p:nvPr>
        </p:nvSpPr>
        <p:spPr/>
        <p:txBody>
          <a:bodyPr>
            <a:normAutofit lnSpcReduction="10000"/>
          </a:bodyPr>
          <a:lstStyle/>
          <a:p>
            <a:pPr eaLnBrk="1" hangingPunct="1">
              <a:lnSpc>
                <a:spcPct val="90000"/>
              </a:lnSpc>
            </a:pPr>
            <a:r>
              <a:rPr lang="en-US" altLang="en-US" dirty="0">
                <a:solidFill>
                  <a:srgbClr val="000000"/>
                </a:solidFill>
                <a:latin typeface="Cambria" panose="02040503050406030204" pitchFamily="18" charset="0"/>
              </a:rPr>
              <a:t>Characters are the fundamental building blocks of source programs. </a:t>
            </a:r>
          </a:p>
          <a:p>
            <a:pPr eaLnBrk="1" hangingPunct="1">
              <a:lnSpc>
                <a:spcPct val="90000"/>
              </a:lnSpc>
            </a:pPr>
            <a:r>
              <a:rPr lang="en-US" altLang="en-US" dirty="0">
                <a:solidFill>
                  <a:srgbClr val="000000"/>
                </a:solidFill>
                <a:latin typeface="Cambria" panose="02040503050406030204" pitchFamily="18" charset="0"/>
              </a:rPr>
              <a:t>Every program is composed of a sequence of characters that—when grouped together meaningfully—is interpreted by the computer as a series of instructions used to accomplish a task. </a:t>
            </a:r>
          </a:p>
          <a:p>
            <a:pPr eaLnBrk="1" hangingPunct="1">
              <a:lnSpc>
                <a:spcPct val="90000"/>
              </a:lnSpc>
            </a:pPr>
            <a:r>
              <a:rPr lang="en-US" altLang="en-US" dirty="0">
                <a:solidFill>
                  <a:srgbClr val="000000"/>
                </a:solidFill>
                <a:latin typeface="Cambria" panose="02040503050406030204" pitchFamily="18" charset="0"/>
              </a:rPr>
              <a:t>A program may contain </a:t>
            </a:r>
            <a:r>
              <a:rPr lang="en-US" altLang="en-US" dirty="0">
                <a:solidFill>
                  <a:srgbClr val="0000FF"/>
                </a:solidFill>
                <a:latin typeface="Cambria" panose="02040503050406030204" pitchFamily="18" charset="0"/>
              </a:rPr>
              <a:t>character constants</a:t>
            </a:r>
            <a:r>
              <a:rPr lang="en-US" altLang="en-US" dirty="0">
                <a:solidFill>
                  <a:srgbClr val="000000"/>
                </a:solidFill>
                <a:latin typeface="Cambria" panose="02040503050406030204" pitchFamily="18" charset="0"/>
              </a:rPr>
              <a:t>. </a:t>
            </a:r>
          </a:p>
          <a:p>
            <a:pPr eaLnBrk="1" hangingPunct="1">
              <a:lnSpc>
                <a:spcPct val="90000"/>
              </a:lnSpc>
            </a:pPr>
            <a:r>
              <a:rPr lang="en-US" altLang="en-US" dirty="0">
                <a:solidFill>
                  <a:srgbClr val="000000"/>
                </a:solidFill>
                <a:latin typeface="Cambria" panose="02040503050406030204" pitchFamily="18" charset="0"/>
              </a:rPr>
              <a:t>A character constant is an </a:t>
            </a:r>
            <a:r>
              <a:rPr lang="en-US" altLang="en-US" dirty="0" err="1">
                <a:solidFill>
                  <a:srgbClr val="000000"/>
                </a:solidFill>
                <a:latin typeface="Consolas" panose="020B0609020204030204" pitchFamily="49" charset="0"/>
              </a:rPr>
              <a:t>int</a:t>
            </a:r>
            <a:r>
              <a:rPr lang="en-US" altLang="en-US" dirty="0">
                <a:solidFill>
                  <a:srgbClr val="000000"/>
                </a:solidFill>
                <a:latin typeface="Cambria" panose="02040503050406030204" pitchFamily="18" charset="0"/>
              </a:rPr>
              <a:t> value represented as a character in single quotes. </a:t>
            </a:r>
          </a:p>
          <a:p>
            <a:pPr eaLnBrk="1" hangingPunct="1">
              <a:lnSpc>
                <a:spcPct val="90000"/>
              </a:lnSpc>
            </a:pPr>
            <a:r>
              <a:rPr lang="en-US" altLang="en-US" dirty="0">
                <a:solidFill>
                  <a:srgbClr val="000000"/>
                </a:solidFill>
                <a:latin typeface="Cambria" panose="02040503050406030204" pitchFamily="18" charset="0"/>
              </a:rPr>
              <a:t>The value of a character constant is the integer value of the character in the machine’s </a:t>
            </a:r>
            <a:r>
              <a:rPr lang="en-US" altLang="en-US" dirty="0">
                <a:solidFill>
                  <a:srgbClr val="0000FF"/>
                </a:solidFill>
                <a:latin typeface="Cambria" panose="02040503050406030204" pitchFamily="18" charset="0"/>
              </a:rPr>
              <a:t>character set</a:t>
            </a:r>
            <a:r>
              <a:rPr lang="en-US" altLang="en-US" dirty="0">
                <a:solidFill>
                  <a:srgbClr val="000000"/>
                </a:solidFill>
                <a:latin typeface="Cambria" panose="02040503050406030204" pitchFamily="18" charset="0"/>
              </a:rPr>
              <a:t>. </a:t>
            </a:r>
          </a:p>
        </p:txBody>
      </p:sp>
    </p:spTree>
    <p:extLst>
      <p:ext uri="{BB962C8B-B14F-4D97-AF65-F5344CB8AC3E}">
        <p14:creationId xmlns:p14="http://schemas.microsoft.com/office/powerpoint/2010/main" val="16867280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lang="en-US" dirty="0">
                <a:solidFill>
                  <a:srgbClr val="24B5A1"/>
                </a:solidFill>
                <a:latin typeface="Calibri" panose="020F0502020204030204" pitchFamily="34" charset="0"/>
              </a:rPr>
              <a:t>8.2  </a:t>
            </a:r>
            <a:r>
              <a:rPr lang="en-US" dirty="0">
                <a:solidFill>
                  <a:srgbClr val="3380E6"/>
                </a:solidFill>
                <a:latin typeface="Calibri" panose="020F0502020204030204" pitchFamily="34" charset="0"/>
              </a:rPr>
              <a:t>Fundamentals of Strings and Characters (Cont.)</a:t>
            </a:r>
          </a:p>
        </p:txBody>
      </p:sp>
      <p:sp>
        <p:nvSpPr>
          <p:cNvPr id="17411" name="Text Placeholder 2"/>
          <p:cNvSpPr>
            <a:spLocks noGrp="1"/>
          </p:cNvSpPr>
          <p:nvPr>
            <p:ph type="body" idx="1"/>
          </p:nvPr>
        </p:nvSpPr>
        <p:spPr/>
        <p:txBody>
          <a:bodyPr>
            <a:normAutofit/>
          </a:bodyPr>
          <a:lstStyle/>
          <a:p>
            <a:pPr eaLnBrk="1" hangingPunct="1"/>
            <a:r>
              <a:rPr lang="en-US" altLang="en-US" dirty="0">
                <a:solidFill>
                  <a:srgbClr val="000000"/>
                </a:solidFill>
                <a:latin typeface="Cambria" panose="02040503050406030204" pitchFamily="18" charset="0"/>
              </a:rPr>
              <a:t>For example, </a:t>
            </a:r>
            <a:r>
              <a:rPr lang="en-US" altLang="en-US" dirty="0">
                <a:solidFill>
                  <a:srgbClr val="000000"/>
                </a:solidFill>
                <a:latin typeface="Consolas" panose="020B0609020204030204" pitchFamily="49" charset="0"/>
              </a:rPr>
              <a:t>'z'</a:t>
            </a:r>
            <a:r>
              <a:rPr lang="en-US" altLang="en-US" dirty="0">
                <a:solidFill>
                  <a:srgbClr val="000000"/>
                </a:solidFill>
                <a:latin typeface="Cambria" panose="02040503050406030204" pitchFamily="18" charset="0"/>
              </a:rPr>
              <a:t> represents the integer value of </a:t>
            </a:r>
            <a:r>
              <a:rPr lang="en-US" altLang="en-US" dirty="0">
                <a:solidFill>
                  <a:srgbClr val="000000"/>
                </a:solidFill>
                <a:latin typeface="Consolas" panose="020B0609020204030204" pitchFamily="49" charset="0"/>
              </a:rPr>
              <a:t>z</a:t>
            </a:r>
            <a:r>
              <a:rPr lang="en-US" altLang="en-US" dirty="0">
                <a:solidFill>
                  <a:srgbClr val="000000"/>
                </a:solidFill>
                <a:latin typeface="Cambria" panose="02040503050406030204" pitchFamily="18" charset="0"/>
              </a:rPr>
              <a:t>, and </a:t>
            </a:r>
            <a:r>
              <a:rPr lang="en-US" altLang="en-US" dirty="0">
                <a:solidFill>
                  <a:srgbClr val="000000"/>
                </a:solidFill>
                <a:latin typeface="Consolas" panose="020B0609020204030204" pitchFamily="49" charset="0"/>
              </a:rPr>
              <a:t>'\n'</a:t>
            </a:r>
            <a:r>
              <a:rPr lang="en-US" altLang="en-US" dirty="0">
                <a:solidFill>
                  <a:srgbClr val="000000"/>
                </a:solidFill>
                <a:latin typeface="Cambria" panose="02040503050406030204" pitchFamily="18" charset="0"/>
              </a:rPr>
              <a:t> the integer value of newline (122 and 10 in ASCII, respectively). </a:t>
            </a:r>
          </a:p>
          <a:p>
            <a:pPr eaLnBrk="1" hangingPunct="1"/>
            <a:r>
              <a:rPr lang="en-US" altLang="en-US" dirty="0">
                <a:solidFill>
                  <a:srgbClr val="000000"/>
                </a:solidFill>
                <a:latin typeface="Cambria" panose="02040503050406030204" pitchFamily="18" charset="0"/>
              </a:rPr>
              <a:t>A </a:t>
            </a:r>
            <a:r>
              <a:rPr lang="en-US" altLang="en-US" dirty="0">
                <a:solidFill>
                  <a:srgbClr val="0000FF"/>
                </a:solidFill>
                <a:latin typeface="Cambria" panose="02040503050406030204" pitchFamily="18" charset="0"/>
              </a:rPr>
              <a:t>string</a:t>
            </a:r>
            <a:r>
              <a:rPr lang="en-US" altLang="en-US" dirty="0">
                <a:solidFill>
                  <a:srgbClr val="000000"/>
                </a:solidFill>
                <a:latin typeface="Cambria" panose="02040503050406030204" pitchFamily="18" charset="0"/>
              </a:rPr>
              <a:t> is a series of characters treated as a single unit. </a:t>
            </a:r>
          </a:p>
          <a:p>
            <a:pPr eaLnBrk="1" hangingPunct="1"/>
            <a:r>
              <a:rPr lang="en-US" altLang="en-US" dirty="0">
                <a:solidFill>
                  <a:srgbClr val="000000"/>
                </a:solidFill>
                <a:latin typeface="Cambria" panose="02040503050406030204" pitchFamily="18" charset="0"/>
              </a:rPr>
              <a:t>A string may include letters, digits and various </a:t>
            </a:r>
            <a:r>
              <a:rPr lang="en-US" altLang="en-US" dirty="0">
                <a:solidFill>
                  <a:srgbClr val="0000FF"/>
                </a:solidFill>
                <a:latin typeface="Cambria" panose="02040503050406030204" pitchFamily="18" charset="0"/>
              </a:rPr>
              <a:t>special characters</a:t>
            </a:r>
            <a:r>
              <a:rPr lang="en-US" altLang="en-US" dirty="0">
                <a:solidFill>
                  <a:srgbClr val="000000"/>
                </a:solidFill>
                <a:latin typeface="Cambria" panose="02040503050406030204" pitchFamily="18" charset="0"/>
              </a:rPr>
              <a:t> such as </a:t>
            </a:r>
            <a:r>
              <a:rPr lang="en-US" altLang="en-US" dirty="0">
                <a:solidFill>
                  <a:srgbClr val="000000"/>
                </a:solidFill>
                <a:latin typeface="Consolas" panose="020B0609020204030204" pitchFamily="49" charset="0"/>
              </a:rPr>
              <a:t>+</a:t>
            </a:r>
            <a:r>
              <a:rPr lang="en-US" altLang="en-US" dirty="0">
                <a:solidFill>
                  <a:srgbClr val="000000"/>
                </a:solidFill>
                <a:latin typeface="Cambria" panose="02040503050406030204" pitchFamily="18" charset="0"/>
              </a:rPr>
              <a:t>, </a:t>
            </a:r>
            <a:r>
              <a:rPr lang="en-US" altLang="en-US" dirty="0">
                <a:solidFill>
                  <a:srgbClr val="000000"/>
                </a:solidFill>
                <a:latin typeface="Consolas" panose="020B0609020204030204" pitchFamily="49" charset="0"/>
              </a:rPr>
              <a:t>-</a:t>
            </a:r>
            <a:r>
              <a:rPr lang="en-US" altLang="en-US" dirty="0">
                <a:solidFill>
                  <a:srgbClr val="000000"/>
                </a:solidFill>
                <a:latin typeface="Cambria" panose="02040503050406030204" pitchFamily="18" charset="0"/>
              </a:rPr>
              <a:t>, </a:t>
            </a:r>
            <a:r>
              <a:rPr lang="en-US" altLang="en-US" dirty="0">
                <a:solidFill>
                  <a:srgbClr val="000000"/>
                </a:solidFill>
                <a:latin typeface="Consolas" panose="020B0609020204030204" pitchFamily="49" charset="0"/>
              </a:rPr>
              <a:t>*</a:t>
            </a:r>
            <a:r>
              <a:rPr lang="en-US" altLang="en-US" dirty="0">
                <a:solidFill>
                  <a:srgbClr val="000000"/>
                </a:solidFill>
                <a:latin typeface="Cambria" panose="02040503050406030204" pitchFamily="18" charset="0"/>
              </a:rPr>
              <a:t>, </a:t>
            </a:r>
            <a:r>
              <a:rPr lang="en-US" altLang="en-US" dirty="0">
                <a:solidFill>
                  <a:srgbClr val="000000"/>
                </a:solidFill>
                <a:latin typeface="Consolas" panose="020B0609020204030204" pitchFamily="49" charset="0"/>
              </a:rPr>
              <a:t>/</a:t>
            </a:r>
            <a:r>
              <a:rPr lang="en-US" altLang="en-US" dirty="0">
                <a:solidFill>
                  <a:srgbClr val="000000"/>
                </a:solidFill>
                <a:latin typeface="Cambria" panose="02040503050406030204" pitchFamily="18" charset="0"/>
              </a:rPr>
              <a:t> and </a:t>
            </a:r>
            <a:r>
              <a:rPr lang="en-US" altLang="en-US" dirty="0">
                <a:solidFill>
                  <a:srgbClr val="000000"/>
                </a:solidFill>
                <a:latin typeface="Consolas" panose="020B0609020204030204" pitchFamily="49" charset="0"/>
              </a:rPr>
              <a:t>$</a:t>
            </a:r>
            <a:r>
              <a:rPr lang="en-US" altLang="en-US" dirty="0">
                <a:solidFill>
                  <a:srgbClr val="000000"/>
                </a:solidFill>
                <a:latin typeface="Cambria" panose="02040503050406030204" pitchFamily="18" charset="0"/>
              </a:rPr>
              <a:t>. </a:t>
            </a:r>
          </a:p>
          <a:p>
            <a:pPr eaLnBrk="1" hangingPunct="1"/>
            <a:r>
              <a:rPr lang="en-US" altLang="en-US" dirty="0">
                <a:solidFill>
                  <a:srgbClr val="0000FF"/>
                </a:solidFill>
                <a:latin typeface="Cambria" panose="02040503050406030204" pitchFamily="18" charset="0"/>
              </a:rPr>
              <a:t>String literals</a:t>
            </a:r>
            <a:r>
              <a:rPr lang="en-US" altLang="en-US" dirty="0">
                <a:solidFill>
                  <a:srgbClr val="000000"/>
                </a:solidFill>
                <a:latin typeface="Cambria" panose="02040503050406030204" pitchFamily="18" charset="0"/>
              </a:rPr>
              <a:t>, or </a:t>
            </a:r>
            <a:r>
              <a:rPr lang="en-US" altLang="en-US" dirty="0">
                <a:solidFill>
                  <a:srgbClr val="0000FF"/>
                </a:solidFill>
                <a:latin typeface="Cambria" panose="02040503050406030204" pitchFamily="18" charset="0"/>
              </a:rPr>
              <a:t>string constants</a:t>
            </a:r>
            <a:r>
              <a:rPr lang="en-US" altLang="en-US" dirty="0">
                <a:solidFill>
                  <a:srgbClr val="000000"/>
                </a:solidFill>
                <a:latin typeface="Cambria" panose="02040503050406030204" pitchFamily="18" charset="0"/>
              </a:rPr>
              <a:t>, in C are written in double quotation marks.</a:t>
            </a:r>
          </a:p>
        </p:txBody>
      </p:sp>
    </p:spTree>
    <p:extLst>
      <p:ext uri="{BB962C8B-B14F-4D97-AF65-F5344CB8AC3E}">
        <p14:creationId xmlns:p14="http://schemas.microsoft.com/office/powerpoint/2010/main" val="428577256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lang="en-US" dirty="0">
                <a:solidFill>
                  <a:srgbClr val="3380E6"/>
                </a:solidFill>
                <a:latin typeface="Calibri" panose="020F0502020204030204" pitchFamily="34" charset="0"/>
              </a:rPr>
              <a:t>Fundamentals of Strings and Characters (Cont.)</a:t>
            </a:r>
          </a:p>
        </p:txBody>
      </p:sp>
      <p:sp>
        <p:nvSpPr>
          <p:cNvPr id="18435" name="Text Placeholder 2"/>
          <p:cNvSpPr>
            <a:spLocks noGrp="1"/>
          </p:cNvSpPr>
          <p:nvPr>
            <p:ph type="body" idx="1"/>
          </p:nvPr>
        </p:nvSpPr>
        <p:spPr/>
        <p:txBody>
          <a:bodyPr/>
          <a:lstStyle/>
          <a:p>
            <a:pPr eaLnBrk="1" hangingPunct="1">
              <a:lnSpc>
                <a:spcPct val="90000"/>
              </a:lnSpc>
            </a:pPr>
            <a:r>
              <a:rPr lang="en-US" altLang="en-US" sz="2500" dirty="0">
                <a:solidFill>
                  <a:srgbClr val="000000"/>
                </a:solidFill>
                <a:latin typeface="Cambria" panose="02040503050406030204" pitchFamily="18" charset="0"/>
              </a:rPr>
              <a:t>A string in C is an array of characters ending in the </a:t>
            </a:r>
            <a:r>
              <a:rPr lang="en-US" altLang="en-US" sz="2500" dirty="0">
                <a:solidFill>
                  <a:srgbClr val="0000FF"/>
                </a:solidFill>
                <a:latin typeface="Cambria" panose="02040503050406030204" pitchFamily="18" charset="0"/>
              </a:rPr>
              <a:t>null character (</a:t>
            </a:r>
            <a:r>
              <a:rPr lang="en-US" altLang="en-US" sz="2500" dirty="0">
                <a:solidFill>
                  <a:srgbClr val="0000FF"/>
                </a:solidFill>
                <a:latin typeface="Consolas" panose="020B0609020204030204" pitchFamily="49" charset="0"/>
              </a:rPr>
              <a:t>'\0'</a:t>
            </a:r>
            <a:r>
              <a:rPr lang="en-US" altLang="en-US" sz="2500" dirty="0">
                <a:solidFill>
                  <a:srgbClr val="0000FF"/>
                </a:solidFill>
                <a:latin typeface="Cambria" panose="02040503050406030204" pitchFamily="18" charset="0"/>
              </a:rPr>
              <a:t>)</a:t>
            </a:r>
            <a:r>
              <a:rPr lang="en-US" altLang="en-US" sz="2500" dirty="0">
                <a:solidFill>
                  <a:srgbClr val="000000"/>
                </a:solidFill>
                <a:latin typeface="Cambria" panose="02040503050406030204" pitchFamily="18" charset="0"/>
              </a:rPr>
              <a:t>. </a:t>
            </a:r>
          </a:p>
          <a:p>
            <a:pPr eaLnBrk="1" hangingPunct="1">
              <a:lnSpc>
                <a:spcPct val="90000"/>
              </a:lnSpc>
            </a:pPr>
            <a:r>
              <a:rPr lang="en-US" altLang="en-US" sz="2500" dirty="0">
                <a:solidFill>
                  <a:srgbClr val="000000"/>
                </a:solidFill>
                <a:latin typeface="Cambria" panose="02040503050406030204" pitchFamily="18" charset="0"/>
              </a:rPr>
              <a:t>A string is accessed via a </a:t>
            </a:r>
            <a:r>
              <a:rPr lang="en-US" altLang="en-US" sz="2500" i="1" dirty="0">
                <a:solidFill>
                  <a:srgbClr val="000000"/>
                </a:solidFill>
                <a:latin typeface="Cambria" panose="02040503050406030204" pitchFamily="18" charset="0"/>
              </a:rPr>
              <a:t>pointer</a:t>
            </a:r>
            <a:r>
              <a:rPr lang="en-US" altLang="en-US" sz="2500" dirty="0">
                <a:solidFill>
                  <a:srgbClr val="000000"/>
                </a:solidFill>
                <a:latin typeface="Cambria" panose="02040503050406030204" pitchFamily="18" charset="0"/>
              </a:rPr>
              <a:t> to the first character in the string. </a:t>
            </a:r>
          </a:p>
          <a:p>
            <a:pPr eaLnBrk="1" hangingPunct="1">
              <a:lnSpc>
                <a:spcPct val="90000"/>
              </a:lnSpc>
            </a:pPr>
            <a:r>
              <a:rPr lang="en-US" altLang="en-US" sz="2500" dirty="0">
                <a:solidFill>
                  <a:srgbClr val="000000"/>
                </a:solidFill>
                <a:latin typeface="Cambria" panose="02040503050406030204" pitchFamily="18" charset="0"/>
              </a:rPr>
              <a:t>The value of a string is the address of its first character. </a:t>
            </a:r>
          </a:p>
          <a:p>
            <a:pPr eaLnBrk="1" hangingPunct="1">
              <a:lnSpc>
                <a:spcPct val="90000"/>
              </a:lnSpc>
            </a:pPr>
            <a:r>
              <a:rPr lang="en-US" altLang="en-US" sz="2500" dirty="0">
                <a:solidFill>
                  <a:srgbClr val="000000"/>
                </a:solidFill>
                <a:latin typeface="Cambria" panose="02040503050406030204" pitchFamily="18" charset="0"/>
              </a:rPr>
              <a:t>Thus, in C, it’s appropriate to say that a </a:t>
            </a:r>
            <a:r>
              <a:rPr lang="en-US" altLang="en-US" sz="2500" dirty="0">
                <a:solidFill>
                  <a:srgbClr val="0000FF"/>
                </a:solidFill>
                <a:latin typeface="Cambria" panose="02040503050406030204" pitchFamily="18" charset="0"/>
              </a:rPr>
              <a:t>string is a pointer</a:t>
            </a:r>
            <a:r>
              <a:rPr lang="en-US" altLang="en-US" sz="2500" dirty="0">
                <a:solidFill>
                  <a:srgbClr val="000000"/>
                </a:solidFill>
                <a:latin typeface="Cambria" panose="02040503050406030204" pitchFamily="18" charset="0"/>
              </a:rPr>
              <a:t>—in fact, a pointer to the string’s first character. </a:t>
            </a:r>
          </a:p>
          <a:p>
            <a:pPr eaLnBrk="1" hangingPunct="1">
              <a:lnSpc>
                <a:spcPct val="90000"/>
              </a:lnSpc>
            </a:pPr>
            <a:r>
              <a:rPr lang="en-US" altLang="en-US" sz="2500" dirty="0">
                <a:solidFill>
                  <a:srgbClr val="000000"/>
                </a:solidFill>
                <a:latin typeface="Cambria" panose="02040503050406030204" pitchFamily="18" charset="0"/>
              </a:rPr>
              <a:t>In this sense, strings are like arrays, because an array is also a pointer to its first element.</a:t>
            </a:r>
          </a:p>
          <a:p>
            <a:pPr eaLnBrk="1" hangingPunct="1">
              <a:lnSpc>
                <a:spcPct val="90000"/>
              </a:lnSpc>
            </a:pPr>
            <a:r>
              <a:rPr lang="en-US" altLang="en-US" sz="2500" dirty="0">
                <a:solidFill>
                  <a:srgbClr val="000000"/>
                </a:solidFill>
                <a:latin typeface="Cambria" panose="02040503050406030204" pitchFamily="18" charset="0"/>
              </a:rPr>
              <a:t>A </a:t>
            </a:r>
            <a:r>
              <a:rPr lang="en-US" altLang="en-US" sz="2500" i="1" dirty="0">
                <a:solidFill>
                  <a:srgbClr val="000000"/>
                </a:solidFill>
                <a:latin typeface="Cambria" panose="02040503050406030204" pitchFamily="18" charset="0"/>
              </a:rPr>
              <a:t>character array</a:t>
            </a:r>
            <a:r>
              <a:rPr lang="en-US" altLang="en-US" sz="2500" dirty="0">
                <a:solidFill>
                  <a:srgbClr val="000000"/>
                </a:solidFill>
                <a:latin typeface="Cambria" panose="02040503050406030204" pitchFamily="18" charset="0"/>
              </a:rPr>
              <a:t> or a </a:t>
            </a:r>
            <a:r>
              <a:rPr lang="en-US" altLang="en-US" sz="2500" i="1" dirty="0">
                <a:solidFill>
                  <a:srgbClr val="000000"/>
                </a:solidFill>
                <a:latin typeface="Cambria" panose="02040503050406030204" pitchFamily="18" charset="0"/>
              </a:rPr>
              <a:t>variable of type </a:t>
            </a:r>
            <a:r>
              <a:rPr lang="en-US" altLang="en-US" sz="2500" i="1" dirty="0">
                <a:solidFill>
                  <a:srgbClr val="000000"/>
                </a:solidFill>
                <a:latin typeface="Consolas" panose="020B0609020204030204" pitchFamily="49" charset="0"/>
              </a:rPr>
              <a:t>char</a:t>
            </a:r>
            <a:r>
              <a:rPr lang="en-US" altLang="en-US" sz="2500" i="1" dirty="0">
                <a:solidFill>
                  <a:srgbClr val="000000"/>
                </a:solidFill>
                <a:latin typeface="Cambria" panose="02040503050406030204" pitchFamily="18" charset="0"/>
              </a:rPr>
              <a:t> </a:t>
            </a:r>
            <a:r>
              <a:rPr lang="en-US" altLang="en-US" sz="2500" i="1" dirty="0">
                <a:solidFill>
                  <a:srgbClr val="000000"/>
                </a:solidFill>
                <a:latin typeface="Consolas" panose="020B0609020204030204" pitchFamily="49" charset="0"/>
              </a:rPr>
              <a:t>*</a:t>
            </a:r>
            <a:r>
              <a:rPr lang="en-US" altLang="en-US" sz="2500" i="1" dirty="0">
                <a:solidFill>
                  <a:srgbClr val="000000"/>
                </a:solidFill>
                <a:latin typeface="Cambria" panose="02040503050406030204" pitchFamily="18" charset="0"/>
              </a:rPr>
              <a:t> </a:t>
            </a:r>
            <a:r>
              <a:rPr lang="en-US" altLang="en-US" sz="2500" dirty="0">
                <a:solidFill>
                  <a:srgbClr val="000000"/>
                </a:solidFill>
                <a:latin typeface="Cambria" panose="02040503050406030204" pitchFamily="18" charset="0"/>
              </a:rPr>
              <a:t>can be initialized with a string in a definition. </a:t>
            </a:r>
          </a:p>
        </p:txBody>
      </p:sp>
    </p:spTree>
    <p:extLst>
      <p:ext uri="{BB962C8B-B14F-4D97-AF65-F5344CB8AC3E}">
        <p14:creationId xmlns:p14="http://schemas.microsoft.com/office/powerpoint/2010/main" val="125221221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lang="en-US" dirty="0">
                <a:solidFill>
                  <a:srgbClr val="3380E6"/>
                </a:solidFill>
                <a:latin typeface="Calibri" panose="020F0502020204030204" pitchFamily="34" charset="0"/>
              </a:rPr>
              <a:t>Fundamentals of Strings and Characters (Cont.)</a:t>
            </a:r>
          </a:p>
        </p:txBody>
      </p:sp>
      <p:sp>
        <p:nvSpPr>
          <p:cNvPr id="19459" name="Text Placeholder 2"/>
          <p:cNvSpPr>
            <a:spLocks noGrp="1"/>
          </p:cNvSpPr>
          <p:nvPr>
            <p:ph type="body" idx="1"/>
          </p:nvPr>
        </p:nvSpPr>
        <p:spPr/>
        <p:txBody>
          <a:bodyPr>
            <a:normAutofit/>
          </a:bodyPr>
          <a:lstStyle/>
          <a:p>
            <a:pPr eaLnBrk="1" hangingPunct="1"/>
            <a:r>
              <a:rPr lang="en-US" altLang="en-US" dirty="0">
                <a:solidFill>
                  <a:srgbClr val="000000"/>
                </a:solidFill>
                <a:latin typeface="Cambria" panose="02040503050406030204" pitchFamily="18" charset="0"/>
              </a:rPr>
              <a:t>The definitions </a:t>
            </a:r>
          </a:p>
          <a:p>
            <a:pPr lvl="2" eaLnBrk="1" hangingPunct="1"/>
            <a:r>
              <a:rPr lang="en-US" altLang="en-US" b="1" dirty="0">
                <a:solidFill>
                  <a:srgbClr val="0000FF"/>
                </a:solidFill>
                <a:latin typeface="Consolas" panose="020B0609020204030204" pitchFamily="49" charset="0"/>
              </a:rPr>
              <a:t>char</a:t>
            </a:r>
            <a:r>
              <a:rPr lang="en-US" altLang="en-US" b="1" dirty="0">
                <a:solidFill>
                  <a:srgbClr val="000000"/>
                </a:solidFill>
                <a:latin typeface="Consolas" panose="020B0609020204030204" pitchFamily="49" charset="0"/>
              </a:rPr>
              <a:t> color[] = </a:t>
            </a:r>
            <a:r>
              <a:rPr lang="en-US" altLang="en-US" b="1" dirty="0">
                <a:solidFill>
                  <a:srgbClr val="128AFF"/>
                </a:solidFill>
                <a:latin typeface="Consolas" panose="020B0609020204030204" pitchFamily="49" charset="0"/>
              </a:rPr>
              <a:t>"blue"</a:t>
            </a:r>
            <a:r>
              <a:rPr lang="en-US" altLang="en-US" b="1" dirty="0">
                <a:solidFill>
                  <a:srgbClr val="000000"/>
                </a:solidFill>
                <a:latin typeface="Consolas" panose="020B0609020204030204" pitchFamily="49" charset="0"/>
              </a:rPr>
              <a:t>;</a:t>
            </a:r>
            <a:br>
              <a:rPr lang="en-US" altLang="en-US" b="1" dirty="0">
                <a:solidFill>
                  <a:srgbClr val="000000"/>
                </a:solidFill>
                <a:latin typeface="Consolas" panose="020B0609020204030204" pitchFamily="49" charset="0"/>
              </a:rPr>
            </a:br>
            <a:r>
              <a:rPr lang="en-US" altLang="en-US" b="1" dirty="0" err="1">
                <a:solidFill>
                  <a:srgbClr val="0000FF"/>
                </a:solidFill>
                <a:latin typeface="Consolas" panose="020B0609020204030204" pitchFamily="49" charset="0"/>
              </a:rPr>
              <a:t>const</a:t>
            </a:r>
            <a:r>
              <a:rPr lang="en-US" altLang="en-US" b="1" dirty="0">
                <a:solidFill>
                  <a:srgbClr val="0000FF"/>
                </a:solidFill>
                <a:latin typeface="Consolas" panose="020B0609020204030204" pitchFamily="49" charset="0"/>
              </a:rPr>
              <a:t> char</a:t>
            </a:r>
            <a:r>
              <a:rPr lang="en-US" altLang="en-US" b="1" dirty="0">
                <a:solidFill>
                  <a:srgbClr val="000000"/>
                </a:solidFill>
                <a:latin typeface="Consolas" panose="020B0609020204030204" pitchFamily="49" charset="0"/>
              </a:rPr>
              <a:t> *</a:t>
            </a:r>
            <a:r>
              <a:rPr lang="en-US" altLang="en-US" b="1" dirty="0" err="1">
                <a:solidFill>
                  <a:srgbClr val="000000"/>
                </a:solidFill>
                <a:latin typeface="Consolas" panose="020B0609020204030204" pitchFamily="49" charset="0"/>
              </a:rPr>
              <a:t>colorPtr</a:t>
            </a:r>
            <a:r>
              <a:rPr lang="en-US" altLang="en-US" b="1" dirty="0">
                <a:solidFill>
                  <a:srgbClr val="000000"/>
                </a:solidFill>
                <a:latin typeface="Consolas" panose="020B0609020204030204" pitchFamily="49" charset="0"/>
              </a:rPr>
              <a:t> = </a:t>
            </a:r>
            <a:r>
              <a:rPr lang="en-US" altLang="en-US" b="1" dirty="0">
                <a:solidFill>
                  <a:srgbClr val="128AFF"/>
                </a:solidFill>
                <a:latin typeface="Consolas" panose="020B0609020204030204" pitchFamily="49" charset="0"/>
              </a:rPr>
              <a:t>"blue"</a:t>
            </a:r>
            <a:r>
              <a:rPr lang="en-US" altLang="en-US" b="1" dirty="0">
                <a:solidFill>
                  <a:srgbClr val="000000"/>
                </a:solidFill>
                <a:latin typeface="Consolas" panose="020B0609020204030204" pitchFamily="49" charset="0"/>
              </a:rPr>
              <a:t>;</a:t>
            </a:r>
          </a:p>
          <a:p>
            <a:pPr eaLnBrk="1" hangingPunct="1">
              <a:buFont typeface="Wingdings 3" panose="05040102010807070707" pitchFamily="18" charset="2"/>
              <a:buNone/>
            </a:pPr>
            <a:r>
              <a:rPr lang="en-US" altLang="en-US" dirty="0">
                <a:solidFill>
                  <a:srgbClr val="000000"/>
                </a:solidFill>
                <a:latin typeface="Cambria" panose="02040503050406030204" pitchFamily="18" charset="0"/>
              </a:rPr>
              <a:t>	each initialize a variable to the string </a:t>
            </a:r>
            <a:r>
              <a:rPr lang="en-US" altLang="en-US" dirty="0">
                <a:solidFill>
                  <a:srgbClr val="000000"/>
                </a:solidFill>
                <a:latin typeface="Consolas" panose="020B0609020204030204" pitchFamily="49" charset="0"/>
              </a:rPr>
              <a:t>"blue"</a:t>
            </a:r>
            <a:r>
              <a:rPr lang="en-US" altLang="en-US" dirty="0">
                <a:solidFill>
                  <a:srgbClr val="000000"/>
                </a:solidFill>
                <a:latin typeface="Cambria" panose="02040503050406030204" pitchFamily="18" charset="0"/>
              </a:rPr>
              <a:t>. </a:t>
            </a:r>
          </a:p>
          <a:p>
            <a:pPr eaLnBrk="1" hangingPunct="1"/>
            <a:r>
              <a:rPr lang="en-US" altLang="en-US" dirty="0">
                <a:solidFill>
                  <a:srgbClr val="000000"/>
                </a:solidFill>
                <a:latin typeface="Cambria" panose="02040503050406030204" pitchFamily="18" charset="0"/>
              </a:rPr>
              <a:t>The first definition creates a 5-element array </a:t>
            </a:r>
            <a:r>
              <a:rPr lang="en-US" altLang="en-US" dirty="0">
                <a:solidFill>
                  <a:srgbClr val="000000"/>
                </a:solidFill>
                <a:latin typeface="Consolas" panose="020B0609020204030204" pitchFamily="49" charset="0"/>
              </a:rPr>
              <a:t>color</a:t>
            </a:r>
            <a:r>
              <a:rPr lang="en-US" altLang="en-US" dirty="0">
                <a:solidFill>
                  <a:srgbClr val="000000"/>
                </a:solidFill>
                <a:latin typeface="Cambria" panose="02040503050406030204" pitchFamily="18" charset="0"/>
              </a:rPr>
              <a:t> containing the characters </a:t>
            </a:r>
            <a:r>
              <a:rPr lang="en-US" altLang="en-US" dirty="0">
                <a:solidFill>
                  <a:srgbClr val="000000"/>
                </a:solidFill>
                <a:latin typeface="Consolas" panose="020B0609020204030204" pitchFamily="49" charset="0"/>
              </a:rPr>
              <a:t>'b'</a:t>
            </a:r>
            <a:r>
              <a:rPr lang="en-US" altLang="en-US" dirty="0">
                <a:solidFill>
                  <a:srgbClr val="000000"/>
                </a:solidFill>
                <a:latin typeface="Cambria" panose="02040503050406030204" pitchFamily="18" charset="0"/>
              </a:rPr>
              <a:t>, </a:t>
            </a:r>
            <a:r>
              <a:rPr lang="en-US" altLang="en-US" dirty="0">
                <a:solidFill>
                  <a:srgbClr val="000000"/>
                </a:solidFill>
                <a:latin typeface="Consolas" panose="020B0609020204030204" pitchFamily="49" charset="0"/>
              </a:rPr>
              <a:t>'l'</a:t>
            </a:r>
            <a:r>
              <a:rPr lang="en-US" altLang="en-US" dirty="0">
                <a:solidFill>
                  <a:srgbClr val="000000"/>
                </a:solidFill>
                <a:latin typeface="Cambria" panose="02040503050406030204" pitchFamily="18" charset="0"/>
              </a:rPr>
              <a:t>, </a:t>
            </a:r>
            <a:r>
              <a:rPr lang="en-US" altLang="en-US" dirty="0">
                <a:solidFill>
                  <a:srgbClr val="000000"/>
                </a:solidFill>
                <a:latin typeface="Consolas" panose="020B0609020204030204" pitchFamily="49" charset="0"/>
              </a:rPr>
              <a:t>'u'</a:t>
            </a:r>
            <a:r>
              <a:rPr lang="en-US" altLang="en-US" dirty="0">
                <a:solidFill>
                  <a:srgbClr val="000000"/>
                </a:solidFill>
                <a:latin typeface="Cambria" panose="02040503050406030204" pitchFamily="18" charset="0"/>
              </a:rPr>
              <a:t>, </a:t>
            </a:r>
            <a:r>
              <a:rPr lang="en-US" altLang="en-US" dirty="0">
                <a:solidFill>
                  <a:srgbClr val="000000"/>
                </a:solidFill>
                <a:latin typeface="Consolas" panose="020B0609020204030204" pitchFamily="49" charset="0"/>
              </a:rPr>
              <a:t>'e'</a:t>
            </a:r>
            <a:r>
              <a:rPr lang="en-US" altLang="en-US" dirty="0">
                <a:solidFill>
                  <a:srgbClr val="000000"/>
                </a:solidFill>
                <a:latin typeface="Cambria" panose="02040503050406030204" pitchFamily="18" charset="0"/>
              </a:rPr>
              <a:t> and </a:t>
            </a:r>
            <a:r>
              <a:rPr lang="en-US" altLang="en-US" dirty="0">
                <a:solidFill>
                  <a:srgbClr val="000000"/>
                </a:solidFill>
                <a:latin typeface="Consolas" panose="020B0609020204030204" pitchFamily="49" charset="0"/>
              </a:rPr>
              <a:t>'\0'</a:t>
            </a:r>
            <a:r>
              <a:rPr lang="en-US" altLang="en-US" dirty="0">
                <a:solidFill>
                  <a:srgbClr val="000000"/>
                </a:solidFill>
                <a:latin typeface="Cambria" panose="02040503050406030204" pitchFamily="18" charset="0"/>
              </a:rPr>
              <a:t>. </a:t>
            </a:r>
          </a:p>
          <a:p>
            <a:pPr eaLnBrk="1" hangingPunct="1"/>
            <a:r>
              <a:rPr lang="en-US" altLang="en-US" dirty="0">
                <a:solidFill>
                  <a:srgbClr val="000000"/>
                </a:solidFill>
                <a:latin typeface="Cambria" panose="02040503050406030204" pitchFamily="18" charset="0"/>
              </a:rPr>
              <a:t>The second definition creates pointer variable </a:t>
            </a:r>
            <a:r>
              <a:rPr lang="en-US" altLang="en-US" dirty="0" err="1">
                <a:solidFill>
                  <a:srgbClr val="000000"/>
                </a:solidFill>
                <a:latin typeface="Consolas" panose="020B0609020204030204" pitchFamily="49" charset="0"/>
              </a:rPr>
              <a:t>colorPtr</a:t>
            </a:r>
            <a:r>
              <a:rPr lang="en-US" altLang="en-US" dirty="0">
                <a:solidFill>
                  <a:srgbClr val="000000"/>
                </a:solidFill>
                <a:latin typeface="Cambria" panose="02040503050406030204" pitchFamily="18" charset="0"/>
              </a:rPr>
              <a:t> that points to the string </a:t>
            </a:r>
            <a:r>
              <a:rPr lang="en-US" altLang="en-US" dirty="0">
                <a:solidFill>
                  <a:srgbClr val="000000"/>
                </a:solidFill>
                <a:latin typeface="Consolas" panose="020B0609020204030204" pitchFamily="49" charset="0"/>
              </a:rPr>
              <a:t>"blue"</a:t>
            </a:r>
            <a:r>
              <a:rPr lang="en-US" altLang="en-US" dirty="0">
                <a:solidFill>
                  <a:srgbClr val="000000"/>
                </a:solidFill>
                <a:latin typeface="Cambria" panose="02040503050406030204" pitchFamily="18" charset="0"/>
              </a:rPr>
              <a:t> somewhere in memory. </a:t>
            </a:r>
          </a:p>
        </p:txBody>
      </p:sp>
    </p:spTree>
    <p:extLst>
      <p:ext uri="{BB962C8B-B14F-4D97-AF65-F5344CB8AC3E}">
        <p14:creationId xmlns:p14="http://schemas.microsoft.com/office/powerpoint/2010/main" val="382051817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87E204B-80DE-5840-8E21-FA80A116FE9E}"/>
              </a:ext>
            </a:extLst>
          </p:cNvPr>
          <p:cNvSpPr>
            <a:spLocks noGrp="1"/>
          </p:cNvSpPr>
          <p:nvPr>
            <p:ph type="sldNum" sz="quarter" idx="10"/>
          </p:nvPr>
        </p:nvSpPr>
        <p:spPr/>
        <p:txBody>
          <a:bodyPr/>
          <a:lstStyle/>
          <a:p>
            <a:fld id="{A53EF2CD-381F-3148-A19F-819CD487A527}" type="slidenum">
              <a:rPr lang="en-US" altLang="en-US"/>
              <a:pPr/>
              <a:t>45</a:t>
            </a:fld>
            <a:endParaRPr lang="en-US" altLang="en-US"/>
          </a:p>
        </p:txBody>
      </p:sp>
      <p:sp>
        <p:nvSpPr>
          <p:cNvPr id="7199" name="Rectangle 31">
            <a:extLst>
              <a:ext uri="{FF2B5EF4-FFF2-40B4-BE49-F238E27FC236}">
                <a16:creationId xmlns:a16="http://schemas.microsoft.com/office/drawing/2014/main" id="{59507D88-24E4-0743-8F1B-9974B5ECB886}"/>
              </a:ext>
            </a:extLst>
          </p:cNvPr>
          <p:cNvSpPr>
            <a:spLocks noGrp="1" noChangeArrowheads="1"/>
          </p:cNvSpPr>
          <p:nvPr>
            <p:ph type="title"/>
          </p:nvPr>
        </p:nvSpPr>
        <p:spPr/>
        <p:txBody>
          <a:bodyPr/>
          <a:lstStyle/>
          <a:p>
            <a:r>
              <a:rPr lang="en-US" altLang="en-US" dirty="0"/>
              <a:t>Character Handling Library</a:t>
            </a:r>
          </a:p>
        </p:txBody>
      </p:sp>
      <p:sp>
        <p:nvSpPr>
          <p:cNvPr id="7200" name="Rectangle 32">
            <a:extLst>
              <a:ext uri="{FF2B5EF4-FFF2-40B4-BE49-F238E27FC236}">
                <a16:creationId xmlns:a16="http://schemas.microsoft.com/office/drawing/2014/main" id="{8294D20A-FC81-B74A-83EE-3CC8AEAD3482}"/>
              </a:ext>
            </a:extLst>
          </p:cNvPr>
          <p:cNvSpPr>
            <a:spLocks noGrp="1" noChangeArrowheads="1"/>
          </p:cNvSpPr>
          <p:nvPr>
            <p:ph type="body" idx="1"/>
          </p:nvPr>
        </p:nvSpPr>
        <p:spPr/>
        <p:txBody>
          <a:bodyPr/>
          <a:lstStyle/>
          <a:p>
            <a:r>
              <a:rPr lang="en-US" altLang="en-US" dirty="0"/>
              <a:t>Character handling library </a:t>
            </a:r>
          </a:p>
          <a:p>
            <a:pPr lvl="1"/>
            <a:r>
              <a:rPr lang="en-US" altLang="en-US" dirty="0"/>
              <a:t>Includes functions to perform useful tests and manipulations of character data</a:t>
            </a:r>
          </a:p>
          <a:p>
            <a:pPr lvl="1"/>
            <a:r>
              <a:rPr lang="en-US" altLang="en-US" dirty="0"/>
              <a:t>Each function receives a character (an </a:t>
            </a:r>
            <a:r>
              <a:rPr lang="en-US" altLang="en-US" sz="2000" dirty="0">
                <a:latin typeface="Lucida Console" panose="020B0609040504020204" pitchFamily="49" charset="0"/>
              </a:rPr>
              <a:t>int</a:t>
            </a:r>
            <a:r>
              <a:rPr lang="en-US" altLang="en-US" dirty="0"/>
              <a:t>) or </a:t>
            </a:r>
            <a:r>
              <a:rPr lang="en-US" altLang="en-US" sz="2000" dirty="0">
                <a:latin typeface="Lucida Console" panose="020B0609040504020204" pitchFamily="49" charset="0"/>
              </a:rPr>
              <a:t>EOF</a:t>
            </a:r>
            <a:r>
              <a:rPr lang="en-US" altLang="en-US" dirty="0"/>
              <a:t> as an argument</a:t>
            </a:r>
          </a:p>
          <a:p>
            <a:r>
              <a:rPr lang="en-US" altLang="en-US" dirty="0"/>
              <a:t>The following slide contains a table of all the functions in </a:t>
            </a:r>
            <a:r>
              <a:rPr lang="en-US" altLang="en-US" sz="2600" dirty="0">
                <a:latin typeface="Lucida Console" panose="020B0609040504020204" pitchFamily="49" charset="0"/>
              </a:rPr>
              <a:t>&lt;</a:t>
            </a:r>
            <a:r>
              <a:rPr lang="en-US" altLang="en-US" sz="2600" dirty="0" err="1">
                <a:latin typeface="Lucida Console" panose="020B0609040504020204" pitchFamily="49" charset="0"/>
              </a:rPr>
              <a:t>ctype.h</a:t>
            </a:r>
            <a:r>
              <a:rPr lang="en-US" altLang="en-US" sz="2600" dirty="0">
                <a:latin typeface="Lucida Console" panose="020B0609040504020204" pitchFamily="49" charset="0"/>
              </a:rPr>
              <a:t>&gt;</a:t>
            </a:r>
          </a:p>
        </p:txBody>
      </p:sp>
    </p:spTree>
    <p:extLst>
      <p:ext uri="{BB962C8B-B14F-4D97-AF65-F5344CB8AC3E}">
        <p14:creationId xmlns:p14="http://schemas.microsoft.com/office/powerpoint/2010/main" val="328910215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4">
            <a:extLst>
              <a:ext uri="{FF2B5EF4-FFF2-40B4-BE49-F238E27FC236}">
                <a16:creationId xmlns:a16="http://schemas.microsoft.com/office/drawing/2014/main" id="{6A23FE6D-4CF8-324D-9918-02620D09E4D9}"/>
              </a:ext>
            </a:extLst>
          </p:cNvPr>
          <p:cNvGraphicFramePr>
            <a:graphicFrameLocks noChangeAspect="1"/>
          </p:cNvGraphicFramePr>
          <p:nvPr/>
        </p:nvGraphicFramePr>
        <p:xfrm>
          <a:off x="197369" y="365761"/>
          <a:ext cx="11994631" cy="7802879"/>
        </p:xfrm>
        <a:graphic>
          <a:graphicData uri="http://schemas.openxmlformats.org/presentationml/2006/ole">
            <mc:AlternateContent xmlns:mc="http://schemas.openxmlformats.org/markup-compatibility/2006">
              <mc:Choice xmlns:v="urn:schemas-microsoft-com:vml" Requires="v">
                <p:oleObj spid="_x0000_s52231" name="Document" r:id="rId3" imgW="42087800" imgH="27559000" progId="Word.Document.8">
                  <p:embed/>
                </p:oleObj>
              </mc:Choice>
              <mc:Fallback>
                <p:oleObj name="Document" r:id="rId3" imgW="42087800" imgH="27559000" progId="Word.Document.8">
                  <p:embed/>
                  <p:pic>
                    <p:nvPicPr>
                      <p:cNvPr id="4" name="Object 4">
                        <a:extLst>
                          <a:ext uri="{FF2B5EF4-FFF2-40B4-BE49-F238E27FC236}">
                            <a16:creationId xmlns:a16="http://schemas.microsoft.com/office/drawing/2014/main" id="{6A23FE6D-4CF8-324D-9918-02620D09E4D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7369" y="365761"/>
                        <a:ext cx="11994631" cy="7802879"/>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239747703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8_Page_13"/>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657351" y="0"/>
            <a:ext cx="8875713" cy="6858000"/>
          </a:xfrm>
          <a:prstGeom prst="rect">
            <a:avLst/>
          </a:prstGeom>
          <a:noFill/>
          <a:ln>
            <a:noFill/>
          </a:ln>
        </p:spPr>
      </p:pic>
      <p:sp>
        <p:nvSpPr>
          <p:cNvPr id="3" name="Footer Placeholder 2"/>
          <p:cNvSpPr>
            <a:spLocks noGrp="1"/>
          </p:cNvSpPr>
          <p:nvPr>
            <p:ph type="ftr" sz="quarter" idx="11"/>
          </p:nvPr>
        </p:nvSpPr>
        <p:spPr/>
        <p:txBody>
          <a:bodyPr/>
          <a:lstStyle/>
          <a:p>
            <a:r>
              <a:rPr lang="en-US"/>
              <a:t>©2016 Pearson Education, Inc., Hoboken, NJ. All rights reserved.</a:t>
            </a:r>
          </a:p>
        </p:txBody>
      </p:sp>
    </p:spTree>
    <p:extLst>
      <p:ext uri="{BB962C8B-B14F-4D97-AF65-F5344CB8AC3E}">
        <p14:creationId xmlns:p14="http://schemas.microsoft.com/office/powerpoint/2010/main" val="152588351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8_Page_14"/>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657351" y="0"/>
            <a:ext cx="8875713" cy="6858000"/>
          </a:xfrm>
          <a:prstGeom prst="rect">
            <a:avLst/>
          </a:prstGeom>
          <a:noFill/>
          <a:ln>
            <a:noFill/>
          </a:ln>
        </p:spPr>
      </p:pic>
      <p:sp>
        <p:nvSpPr>
          <p:cNvPr id="3" name="Footer Placeholder 2"/>
          <p:cNvSpPr>
            <a:spLocks noGrp="1"/>
          </p:cNvSpPr>
          <p:nvPr>
            <p:ph type="ftr" sz="quarter" idx="11"/>
          </p:nvPr>
        </p:nvSpPr>
        <p:spPr/>
        <p:txBody>
          <a:bodyPr/>
          <a:lstStyle/>
          <a:p>
            <a:r>
              <a:rPr lang="en-US"/>
              <a:t>©2016 Pearson Education, Inc., Hoboken, NJ. All rights reserved.</a:t>
            </a:r>
          </a:p>
        </p:txBody>
      </p:sp>
    </p:spTree>
    <p:extLst>
      <p:ext uri="{BB962C8B-B14F-4D97-AF65-F5344CB8AC3E}">
        <p14:creationId xmlns:p14="http://schemas.microsoft.com/office/powerpoint/2010/main" val="210175331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8_Page_15"/>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657351" y="0"/>
            <a:ext cx="8875713" cy="6858000"/>
          </a:xfrm>
          <a:prstGeom prst="rect">
            <a:avLst/>
          </a:prstGeom>
          <a:noFill/>
          <a:ln>
            <a:noFill/>
          </a:ln>
        </p:spPr>
      </p:pic>
      <p:sp>
        <p:nvSpPr>
          <p:cNvPr id="3" name="Footer Placeholder 2"/>
          <p:cNvSpPr>
            <a:spLocks noGrp="1"/>
          </p:cNvSpPr>
          <p:nvPr>
            <p:ph type="ftr" sz="quarter" idx="11"/>
          </p:nvPr>
        </p:nvSpPr>
        <p:spPr/>
        <p:txBody>
          <a:bodyPr/>
          <a:lstStyle/>
          <a:p>
            <a:r>
              <a:rPr lang="en-US"/>
              <a:t>©2016 Pearson Education, Inc., Hoboken, NJ. All rights reserved.</a:t>
            </a:r>
          </a:p>
        </p:txBody>
      </p:sp>
    </p:spTree>
    <p:extLst>
      <p:ext uri="{BB962C8B-B14F-4D97-AF65-F5344CB8AC3E}">
        <p14:creationId xmlns:p14="http://schemas.microsoft.com/office/powerpoint/2010/main" val="18840065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Text Placeholder 2">
            <a:extLst>
              <a:ext uri="{FF2B5EF4-FFF2-40B4-BE49-F238E27FC236}">
                <a16:creationId xmlns:a16="http://schemas.microsoft.com/office/drawing/2014/main" id="{87BF0B77-685E-A647-B872-D7BDA58853F7}"/>
              </a:ext>
            </a:extLst>
          </p:cNvPr>
          <p:cNvSpPr>
            <a:spLocks noGrp="1"/>
          </p:cNvSpPr>
          <p:nvPr>
            <p:ph idx="1"/>
          </p:nvPr>
        </p:nvSpPr>
        <p:spPr/>
        <p:txBody>
          <a:bodyPr>
            <a:normAutofit lnSpcReduction="10000"/>
          </a:bodyPr>
          <a:lstStyle/>
          <a:p>
            <a:pPr eaLnBrk="1" hangingPunct="1">
              <a:lnSpc>
                <a:spcPct val="90000"/>
              </a:lnSpc>
            </a:pPr>
            <a:r>
              <a:rPr lang="en-US" altLang="en-US" sz="3200" dirty="0">
                <a:solidFill>
                  <a:srgbClr val="000000"/>
                </a:solidFill>
                <a:latin typeface="Times New Roman" panose="02020603050405020304" pitchFamily="18" charset="0"/>
              </a:rPr>
              <a:t>Formatting capabilities of </a:t>
            </a:r>
            <a:r>
              <a:rPr lang="en-US" altLang="en-US" sz="3200" dirty="0" err="1">
                <a:solidFill>
                  <a:srgbClr val="000000"/>
                </a:solidFill>
                <a:latin typeface="Times New Roman" panose="02020603050405020304" pitchFamily="18" charset="0"/>
              </a:rPr>
              <a:t>printf</a:t>
            </a:r>
            <a:r>
              <a:rPr lang="en-US" altLang="en-US" sz="3200" dirty="0">
                <a:solidFill>
                  <a:srgbClr val="000000"/>
                </a:solidFill>
                <a:latin typeface="Times New Roman" panose="02020603050405020304" pitchFamily="18" charset="0"/>
              </a:rPr>
              <a:t>:</a:t>
            </a:r>
          </a:p>
          <a:p>
            <a:pPr lvl="1" eaLnBrk="1" hangingPunct="1">
              <a:lnSpc>
                <a:spcPct val="90000"/>
              </a:lnSpc>
            </a:pPr>
            <a:r>
              <a:rPr lang="en-US" altLang="en-US" sz="2800" dirty="0">
                <a:solidFill>
                  <a:srgbClr val="0000FF"/>
                </a:solidFill>
                <a:latin typeface="Times New Roman" panose="02020603050405020304" pitchFamily="18" charset="0"/>
              </a:rPr>
              <a:t>Rounding</a:t>
            </a:r>
            <a:r>
              <a:rPr lang="en-US" altLang="en-US" sz="2800" dirty="0">
                <a:solidFill>
                  <a:srgbClr val="000000"/>
                </a:solidFill>
                <a:latin typeface="Times New Roman" panose="02020603050405020304" pitchFamily="18" charset="0"/>
              </a:rPr>
              <a:t> floating-point values to an indicated number of decimal places.</a:t>
            </a:r>
          </a:p>
          <a:p>
            <a:pPr lvl="1" eaLnBrk="1" hangingPunct="1">
              <a:lnSpc>
                <a:spcPct val="90000"/>
              </a:lnSpc>
            </a:pPr>
            <a:r>
              <a:rPr lang="en-US" altLang="en-US" sz="2800" dirty="0">
                <a:solidFill>
                  <a:srgbClr val="000000"/>
                </a:solidFill>
                <a:latin typeface="Times New Roman" panose="02020603050405020304" pitchFamily="18" charset="0"/>
              </a:rPr>
              <a:t>Aligning a column of numbers with decimal points appearing one above the other.</a:t>
            </a:r>
          </a:p>
          <a:p>
            <a:pPr lvl="1" eaLnBrk="1" hangingPunct="1">
              <a:lnSpc>
                <a:spcPct val="90000"/>
              </a:lnSpc>
            </a:pPr>
            <a:r>
              <a:rPr lang="en-US" altLang="en-US" sz="2800" dirty="0">
                <a:solidFill>
                  <a:srgbClr val="0000FF"/>
                </a:solidFill>
                <a:latin typeface="Times New Roman" panose="02020603050405020304" pitchFamily="18" charset="0"/>
              </a:rPr>
              <a:t>Right justification</a:t>
            </a:r>
            <a:r>
              <a:rPr lang="en-US" altLang="en-US" sz="2800" dirty="0">
                <a:solidFill>
                  <a:srgbClr val="000000"/>
                </a:solidFill>
                <a:latin typeface="Times New Roman" panose="02020603050405020304" pitchFamily="18" charset="0"/>
              </a:rPr>
              <a:t> and </a:t>
            </a:r>
            <a:r>
              <a:rPr lang="en-US" altLang="en-US" sz="2800" dirty="0">
                <a:solidFill>
                  <a:srgbClr val="0000FF"/>
                </a:solidFill>
                <a:latin typeface="Times New Roman" panose="02020603050405020304" pitchFamily="18" charset="0"/>
              </a:rPr>
              <a:t>left justification</a:t>
            </a:r>
            <a:r>
              <a:rPr lang="en-US" altLang="en-US" sz="2800" dirty="0">
                <a:solidFill>
                  <a:srgbClr val="000000"/>
                </a:solidFill>
                <a:latin typeface="Times New Roman" panose="02020603050405020304" pitchFamily="18" charset="0"/>
              </a:rPr>
              <a:t> of outputs.</a:t>
            </a:r>
          </a:p>
          <a:p>
            <a:pPr lvl="1" eaLnBrk="1" hangingPunct="1">
              <a:lnSpc>
                <a:spcPct val="90000"/>
              </a:lnSpc>
            </a:pPr>
            <a:r>
              <a:rPr lang="en-US" altLang="en-US" sz="2800" dirty="0">
                <a:solidFill>
                  <a:srgbClr val="000000"/>
                </a:solidFill>
                <a:latin typeface="Times New Roman" panose="02020603050405020304" pitchFamily="18" charset="0"/>
              </a:rPr>
              <a:t>Inserting literal characters at precise locations in a line of output.</a:t>
            </a:r>
          </a:p>
          <a:p>
            <a:pPr lvl="1" eaLnBrk="1" hangingPunct="1">
              <a:lnSpc>
                <a:spcPct val="90000"/>
              </a:lnSpc>
            </a:pPr>
            <a:r>
              <a:rPr lang="en-US" altLang="en-US" sz="2800" dirty="0">
                <a:solidFill>
                  <a:srgbClr val="000000"/>
                </a:solidFill>
                <a:latin typeface="Times New Roman" panose="02020603050405020304" pitchFamily="18" charset="0"/>
              </a:rPr>
              <a:t>Representing floating-point numbers in exponential format.</a:t>
            </a:r>
          </a:p>
          <a:p>
            <a:pPr lvl="1" eaLnBrk="1" hangingPunct="1">
              <a:lnSpc>
                <a:spcPct val="90000"/>
              </a:lnSpc>
            </a:pPr>
            <a:r>
              <a:rPr lang="en-US" altLang="en-US" sz="2800" dirty="0">
                <a:solidFill>
                  <a:srgbClr val="000000"/>
                </a:solidFill>
                <a:latin typeface="Times New Roman" panose="02020603050405020304" pitchFamily="18" charset="0"/>
              </a:rPr>
              <a:t>Representing unsigned integers in octal and hexadecimal format. </a:t>
            </a:r>
          </a:p>
          <a:p>
            <a:pPr lvl="1" eaLnBrk="1" hangingPunct="1">
              <a:lnSpc>
                <a:spcPct val="90000"/>
              </a:lnSpc>
            </a:pPr>
            <a:r>
              <a:rPr lang="en-US" altLang="en-US" sz="2800" dirty="0">
                <a:solidFill>
                  <a:srgbClr val="000000"/>
                </a:solidFill>
                <a:latin typeface="Times New Roman" panose="02020603050405020304" pitchFamily="18" charset="0"/>
              </a:rPr>
              <a:t>Displaying all types of data with fixed-size field widths and precisions.</a:t>
            </a:r>
          </a:p>
        </p:txBody>
      </p:sp>
      <p:sp>
        <p:nvSpPr>
          <p:cNvPr id="4" name="Title 3">
            <a:extLst>
              <a:ext uri="{FF2B5EF4-FFF2-40B4-BE49-F238E27FC236}">
                <a16:creationId xmlns:a16="http://schemas.microsoft.com/office/drawing/2014/main" id="{760BFE72-6C48-0946-A17C-3B991A6B97B1}"/>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306365392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8_Page_16"/>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657351" y="0"/>
            <a:ext cx="8875713" cy="6858000"/>
          </a:xfrm>
          <a:prstGeom prst="rect">
            <a:avLst/>
          </a:prstGeom>
          <a:noFill/>
          <a:ln>
            <a:noFill/>
          </a:ln>
        </p:spPr>
      </p:pic>
      <p:sp>
        <p:nvSpPr>
          <p:cNvPr id="3" name="Footer Placeholder 2"/>
          <p:cNvSpPr>
            <a:spLocks noGrp="1"/>
          </p:cNvSpPr>
          <p:nvPr>
            <p:ph type="ftr" sz="quarter" idx="11"/>
          </p:nvPr>
        </p:nvSpPr>
        <p:spPr/>
        <p:txBody>
          <a:bodyPr/>
          <a:lstStyle/>
          <a:p>
            <a:r>
              <a:rPr lang="en-US"/>
              <a:t>©2016 Pearson Education, Inc., Hoboken, NJ. All rights reserved.</a:t>
            </a:r>
          </a:p>
        </p:txBody>
      </p:sp>
    </p:spTree>
    <p:extLst>
      <p:ext uri="{BB962C8B-B14F-4D97-AF65-F5344CB8AC3E}">
        <p14:creationId xmlns:p14="http://schemas.microsoft.com/office/powerpoint/2010/main" val="76254302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8_Page_17"/>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657351" y="0"/>
            <a:ext cx="8875713" cy="6858000"/>
          </a:xfrm>
          <a:prstGeom prst="rect">
            <a:avLst/>
          </a:prstGeom>
          <a:noFill/>
          <a:ln>
            <a:noFill/>
          </a:ln>
        </p:spPr>
      </p:pic>
      <p:sp>
        <p:nvSpPr>
          <p:cNvPr id="3" name="Footer Placeholder 2"/>
          <p:cNvSpPr>
            <a:spLocks noGrp="1"/>
          </p:cNvSpPr>
          <p:nvPr>
            <p:ph type="ftr" sz="quarter" idx="11"/>
          </p:nvPr>
        </p:nvSpPr>
        <p:spPr/>
        <p:txBody>
          <a:bodyPr/>
          <a:lstStyle/>
          <a:p>
            <a:r>
              <a:rPr lang="en-US"/>
              <a:t>©2016 Pearson Education, Inc., Hoboken, NJ. All rights reserved.</a:t>
            </a:r>
          </a:p>
        </p:txBody>
      </p:sp>
    </p:spTree>
    <p:extLst>
      <p:ext uri="{BB962C8B-B14F-4D97-AF65-F5344CB8AC3E}">
        <p14:creationId xmlns:p14="http://schemas.microsoft.com/office/powerpoint/2010/main" val="193927998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8_Page_18"/>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657351" y="0"/>
            <a:ext cx="8875713" cy="6858000"/>
          </a:xfrm>
          <a:prstGeom prst="rect">
            <a:avLst/>
          </a:prstGeom>
          <a:noFill/>
          <a:ln>
            <a:noFill/>
          </a:ln>
        </p:spPr>
      </p:pic>
      <p:sp>
        <p:nvSpPr>
          <p:cNvPr id="3" name="Footer Placeholder 2"/>
          <p:cNvSpPr>
            <a:spLocks noGrp="1"/>
          </p:cNvSpPr>
          <p:nvPr>
            <p:ph type="ftr" sz="quarter" idx="11"/>
          </p:nvPr>
        </p:nvSpPr>
        <p:spPr/>
        <p:txBody>
          <a:bodyPr/>
          <a:lstStyle/>
          <a:p>
            <a:r>
              <a:rPr lang="en-US"/>
              <a:t>©2016 Pearson Education, Inc., Hoboken, NJ. All rights reserved.</a:t>
            </a:r>
          </a:p>
        </p:txBody>
      </p:sp>
    </p:spTree>
    <p:extLst>
      <p:ext uri="{BB962C8B-B14F-4D97-AF65-F5344CB8AC3E}">
        <p14:creationId xmlns:p14="http://schemas.microsoft.com/office/powerpoint/2010/main" val="70642858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8_Page_19"/>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657351" y="0"/>
            <a:ext cx="8875713" cy="6858000"/>
          </a:xfrm>
          <a:prstGeom prst="rect">
            <a:avLst/>
          </a:prstGeom>
          <a:noFill/>
          <a:ln>
            <a:noFill/>
          </a:ln>
        </p:spPr>
      </p:pic>
      <p:sp>
        <p:nvSpPr>
          <p:cNvPr id="3" name="Footer Placeholder 2"/>
          <p:cNvSpPr>
            <a:spLocks noGrp="1"/>
          </p:cNvSpPr>
          <p:nvPr>
            <p:ph type="ftr" sz="quarter" idx="11"/>
          </p:nvPr>
        </p:nvSpPr>
        <p:spPr/>
        <p:txBody>
          <a:bodyPr/>
          <a:lstStyle/>
          <a:p>
            <a:r>
              <a:rPr lang="en-US"/>
              <a:t>©2016 Pearson Education, Inc., Hoboken, NJ. All rights reserved.</a:t>
            </a:r>
          </a:p>
        </p:txBody>
      </p:sp>
    </p:spTree>
    <p:extLst>
      <p:ext uri="{BB962C8B-B14F-4D97-AF65-F5344CB8AC3E}">
        <p14:creationId xmlns:p14="http://schemas.microsoft.com/office/powerpoint/2010/main" val="42730622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8_Page_20"/>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657351" y="0"/>
            <a:ext cx="8875713" cy="6858000"/>
          </a:xfrm>
          <a:prstGeom prst="rect">
            <a:avLst/>
          </a:prstGeom>
          <a:noFill/>
          <a:ln>
            <a:noFill/>
          </a:ln>
        </p:spPr>
      </p:pic>
      <p:sp>
        <p:nvSpPr>
          <p:cNvPr id="3" name="Footer Placeholder 2"/>
          <p:cNvSpPr>
            <a:spLocks noGrp="1"/>
          </p:cNvSpPr>
          <p:nvPr>
            <p:ph type="ftr" sz="quarter" idx="11"/>
          </p:nvPr>
        </p:nvSpPr>
        <p:spPr/>
        <p:txBody>
          <a:bodyPr/>
          <a:lstStyle/>
          <a:p>
            <a:r>
              <a:rPr lang="en-US"/>
              <a:t>©2016 Pearson Education, Inc., Hoboken, NJ. All rights reserved.</a:t>
            </a:r>
          </a:p>
        </p:txBody>
      </p:sp>
    </p:spTree>
    <p:extLst>
      <p:ext uri="{BB962C8B-B14F-4D97-AF65-F5344CB8AC3E}">
        <p14:creationId xmlns:p14="http://schemas.microsoft.com/office/powerpoint/2010/main" val="208901728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8_Page_21"/>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657351" y="0"/>
            <a:ext cx="8875713" cy="6858000"/>
          </a:xfrm>
          <a:prstGeom prst="rect">
            <a:avLst/>
          </a:prstGeom>
          <a:noFill/>
          <a:ln>
            <a:noFill/>
          </a:ln>
        </p:spPr>
      </p:pic>
      <p:sp>
        <p:nvSpPr>
          <p:cNvPr id="3" name="Footer Placeholder 2"/>
          <p:cNvSpPr>
            <a:spLocks noGrp="1"/>
          </p:cNvSpPr>
          <p:nvPr>
            <p:ph type="ftr" sz="quarter" idx="11"/>
          </p:nvPr>
        </p:nvSpPr>
        <p:spPr/>
        <p:txBody>
          <a:bodyPr/>
          <a:lstStyle/>
          <a:p>
            <a:r>
              <a:rPr lang="en-US"/>
              <a:t>©2016 Pearson Education, Inc., Hoboken, NJ. All rights reserved.</a:t>
            </a:r>
          </a:p>
        </p:txBody>
      </p:sp>
    </p:spTree>
    <p:extLst>
      <p:ext uri="{BB962C8B-B14F-4D97-AF65-F5344CB8AC3E}">
        <p14:creationId xmlns:p14="http://schemas.microsoft.com/office/powerpoint/2010/main" val="327015587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9" name="Rectangle 5">
            <a:extLst>
              <a:ext uri="{FF2B5EF4-FFF2-40B4-BE49-F238E27FC236}">
                <a16:creationId xmlns:a16="http://schemas.microsoft.com/office/drawing/2014/main" id="{60867728-7253-4F4A-8A06-18D531EC0A79}"/>
              </a:ext>
            </a:extLst>
          </p:cNvPr>
          <p:cNvSpPr>
            <a:spLocks noGrp="1" noChangeArrowheads="1"/>
          </p:cNvSpPr>
          <p:nvPr>
            <p:ph type="title"/>
          </p:nvPr>
        </p:nvSpPr>
        <p:spPr/>
        <p:txBody>
          <a:bodyPr/>
          <a:lstStyle/>
          <a:p>
            <a:r>
              <a:rPr lang="en-US" altLang="en-US" dirty="0"/>
              <a:t>String Conversion Functions</a:t>
            </a:r>
          </a:p>
        </p:txBody>
      </p:sp>
      <p:sp>
        <p:nvSpPr>
          <p:cNvPr id="11270" name="Rectangle 6">
            <a:extLst>
              <a:ext uri="{FF2B5EF4-FFF2-40B4-BE49-F238E27FC236}">
                <a16:creationId xmlns:a16="http://schemas.microsoft.com/office/drawing/2014/main" id="{ECABEC4C-657B-E54D-8257-A316943259D0}"/>
              </a:ext>
            </a:extLst>
          </p:cNvPr>
          <p:cNvSpPr>
            <a:spLocks noGrp="1" noChangeArrowheads="1"/>
          </p:cNvSpPr>
          <p:nvPr>
            <p:ph idx="1"/>
          </p:nvPr>
        </p:nvSpPr>
        <p:spPr/>
        <p:txBody>
          <a:bodyPr/>
          <a:lstStyle/>
          <a:p>
            <a:r>
              <a:rPr lang="en-US" altLang="en-US"/>
              <a:t>Conversion functions</a:t>
            </a:r>
          </a:p>
          <a:p>
            <a:pPr lvl="1"/>
            <a:r>
              <a:rPr lang="en-US" altLang="en-US"/>
              <a:t>In </a:t>
            </a:r>
            <a:r>
              <a:rPr lang="en-US" altLang="en-US" sz="2000">
                <a:latin typeface="Lucida Console" panose="020B0609040504020204" pitchFamily="49" charset="0"/>
              </a:rPr>
              <a:t>&lt;stdlib.h&gt;</a:t>
            </a:r>
            <a:r>
              <a:rPr lang="en-US" altLang="en-US"/>
              <a:t> (general utilities library)</a:t>
            </a:r>
          </a:p>
          <a:p>
            <a:r>
              <a:rPr lang="en-US" altLang="en-US"/>
              <a:t>Convert strings of digits to integer and floating-point values</a:t>
            </a:r>
          </a:p>
        </p:txBody>
      </p:sp>
      <p:sp>
        <p:nvSpPr>
          <p:cNvPr id="5" name="Slide Number Placeholder 3">
            <a:extLst>
              <a:ext uri="{FF2B5EF4-FFF2-40B4-BE49-F238E27FC236}">
                <a16:creationId xmlns:a16="http://schemas.microsoft.com/office/drawing/2014/main" id="{BDC4B6C2-77C8-0042-8E6A-A3886934AE0E}"/>
              </a:ext>
            </a:extLst>
          </p:cNvPr>
          <p:cNvSpPr>
            <a:spLocks noGrp="1"/>
          </p:cNvSpPr>
          <p:nvPr>
            <p:ph type="sldNum" sz="quarter" idx="4294967295"/>
          </p:nvPr>
        </p:nvSpPr>
        <p:spPr>
          <a:xfrm>
            <a:off x="0" y="6356350"/>
            <a:ext cx="2743200" cy="365125"/>
          </a:xfrm>
        </p:spPr>
        <p:txBody>
          <a:bodyPr/>
          <a:lstStyle/>
          <a:p>
            <a:fld id="{DDF0D347-6227-FF41-9DD0-BF30240E1611}" type="slidenum">
              <a:rPr lang="en-US" altLang="en-US"/>
              <a:pPr/>
              <a:t>56</a:t>
            </a:fld>
            <a:endParaRPr lang="en-US" altLang="en-US"/>
          </a:p>
        </p:txBody>
      </p:sp>
      <p:graphicFrame>
        <p:nvGraphicFramePr>
          <p:cNvPr id="11271" name="Object 7">
            <a:extLst>
              <a:ext uri="{FF2B5EF4-FFF2-40B4-BE49-F238E27FC236}">
                <a16:creationId xmlns:a16="http://schemas.microsoft.com/office/drawing/2014/main" id="{D3CD2210-CB6A-A44E-A7FF-9A7BB326772A}"/>
              </a:ext>
            </a:extLst>
          </p:cNvPr>
          <p:cNvGraphicFramePr>
            <a:graphicFrameLocks/>
          </p:cNvGraphicFramePr>
          <p:nvPr/>
        </p:nvGraphicFramePr>
        <p:xfrm>
          <a:off x="1402080" y="3429000"/>
          <a:ext cx="9113520" cy="4099560"/>
        </p:xfrm>
        <a:graphic>
          <a:graphicData uri="http://schemas.openxmlformats.org/presentationml/2006/ole">
            <mc:AlternateContent xmlns:mc="http://schemas.openxmlformats.org/markup-compatibility/2006">
              <mc:Choice xmlns:v="urn:schemas-microsoft-com:vml" Requires="v">
                <p:oleObj spid="_x0000_s53255" name="Document" r:id="rId3" imgW="28346400" imgH="11239500" progId="Word.Document.8">
                  <p:embed/>
                </p:oleObj>
              </mc:Choice>
              <mc:Fallback>
                <p:oleObj name="Document" r:id="rId3" imgW="28346400" imgH="11239500" progId="Word.Document.8">
                  <p:embed/>
                  <p:pic>
                    <p:nvPicPr>
                      <p:cNvPr id="11271" name="Object 7">
                        <a:extLst>
                          <a:ext uri="{FF2B5EF4-FFF2-40B4-BE49-F238E27FC236}">
                            <a16:creationId xmlns:a16="http://schemas.microsoft.com/office/drawing/2014/main" id="{D3CD2210-CB6A-A44E-A7FF-9A7BB326772A}"/>
                          </a:ext>
                        </a:extLst>
                      </p:cNvPr>
                      <p:cNvPicPr preferRelativeResize="0">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02080" y="3429000"/>
                        <a:ext cx="9113520" cy="4099560"/>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304119520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8_Page_23"/>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657351" y="0"/>
            <a:ext cx="8875713" cy="6858000"/>
          </a:xfrm>
          <a:prstGeom prst="rect">
            <a:avLst/>
          </a:prstGeom>
          <a:noFill/>
          <a:ln>
            <a:noFill/>
          </a:ln>
        </p:spPr>
      </p:pic>
      <p:sp>
        <p:nvSpPr>
          <p:cNvPr id="3" name="Footer Placeholder 2"/>
          <p:cNvSpPr>
            <a:spLocks noGrp="1"/>
          </p:cNvSpPr>
          <p:nvPr>
            <p:ph type="ftr" sz="quarter" idx="11"/>
          </p:nvPr>
        </p:nvSpPr>
        <p:spPr/>
        <p:txBody>
          <a:bodyPr/>
          <a:lstStyle/>
          <a:p>
            <a:r>
              <a:rPr lang="en-US"/>
              <a:t>©2016 Pearson Education, Inc., Hoboken, NJ. All rights reserved.</a:t>
            </a:r>
          </a:p>
        </p:txBody>
      </p:sp>
    </p:spTree>
    <p:extLst>
      <p:ext uri="{BB962C8B-B14F-4D97-AF65-F5344CB8AC3E}">
        <p14:creationId xmlns:p14="http://schemas.microsoft.com/office/powerpoint/2010/main" val="308776717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8_Page_24"/>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657351" y="0"/>
            <a:ext cx="8875713" cy="6858000"/>
          </a:xfrm>
          <a:prstGeom prst="rect">
            <a:avLst/>
          </a:prstGeom>
          <a:noFill/>
          <a:ln>
            <a:noFill/>
          </a:ln>
        </p:spPr>
      </p:pic>
      <p:sp>
        <p:nvSpPr>
          <p:cNvPr id="3" name="Footer Placeholder 2"/>
          <p:cNvSpPr>
            <a:spLocks noGrp="1"/>
          </p:cNvSpPr>
          <p:nvPr>
            <p:ph type="ftr" sz="quarter" idx="11"/>
          </p:nvPr>
        </p:nvSpPr>
        <p:spPr/>
        <p:txBody>
          <a:bodyPr/>
          <a:lstStyle/>
          <a:p>
            <a:r>
              <a:rPr lang="en-US"/>
              <a:t>©2016 Pearson Education, Inc., Hoboken, NJ. All rights reserved.</a:t>
            </a:r>
          </a:p>
        </p:txBody>
      </p:sp>
    </p:spTree>
    <p:extLst>
      <p:ext uri="{BB962C8B-B14F-4D97-AF65-F5344CB8AC3E}">
        <p14:creationId xmlns:p14="http://schemas.microsoft.com/office/powerpoint/2010/main" val="63949769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8_Page_25"/>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657351" y="0"/>
            <a:ext cx="8875713" cy="6858000"/>
          </a:xfrm>
          <a:prstGeom prst="rect">
            <a:avLst/>
          </a:prstGeom>
          <a:noFill/>
          <a:ln>
            <a:noFill/>
          </a:ln>
        </p:spPr>
      </p:pic>
      <p:sp>
        <p:nvSpPr>
          <p:cNvPr id="3" name="Footer Placeholder 2"/>
          <p:cNvSpPr>
            <a:spLocks noGrp="1"/>
          </p:cNvSpPr>
          <p:nvPr>
            <p:ph type="ftr" sz="quarter" idx="11"/>
          </p:nvPr>
        </p:nvSpPr>
        <p:spPr/>
        <p:txBody>
          <a:bodyPr/>
          <a:lstStyle/>
          <a:p>
            <a:r>
              <a:rPr lang="en-US"/>
              <a:t>©2016 Pearson Education, Inc., Hoboken, NJ. All rights reserved.</a:t>
            </a:r>
          </a:p>
        </p:txBody>
      </p:sp>
    </p:spTree>
    <p:extLst>
      <p:ext uri="{BB962C8B-B14F-4D97-AF65-F5344CB8AC3E}">
        <p14:creationId xmlns:p14="http://schemas.microsoft.com/office/powerpoint/2010/main" val="23500388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a:extLst>
              <a:ext uri="{FF2B5EF4-FFF2-40B4-BE49-F238E27FC236}">
                <a16:creationId xmlns:a16="http://schemas.microsoft.com/office/drawing/2014/main" id="{926370C2-8193-B749-83E8-DB338A42E6B6}"/>
              </a:ext>
            </a:extLst>
          </p:cNvPr>
          <p:cNvSpPr>
            <a:spLocks noGrp="1" noChangeArrowheads="1"/>
          </p:cNvSpPr>
          <p:nvPr>
            <p:ph type="title"/>
          </p:nvPr>
        </p:nvSpPr>
        <p:spPr/>
        <p:txBody>
          <a:bodyPr>
            <a:normAutofit/>
          </a:bodyPr>
          <a:lstStyle/>
          <a:p>
            <a:r>
              <a:rPr lang="en-US" altLang="en-US" sz="4800" dirty="0"/>
              <a:t>Integer Conversion Specifiers</a:t>
            </a:r>
          </a:p>
        </p:txBody>
      </p:sp>
      <p:graphicFrame>
        <p:nvGraphicFramePr>
          <p:cNvPr id="46083" name="Object 3">
            <a:extLst>
              <a:ext uri="{FF2B5EF4-FFF2-40B4-BE49-F238E27FC236}">
                <a16:creationId xmlns:a16="http://schemas.microsoft.com/office/drawing/2014/main" id="{D0699235-6325-F845-AFDC-B54F86392C0F}"/>
              </a:ext>
            </a:extLst>
          </p:cNvPr>
          <p:cNvGraphicFramePr>
            <a:graphicFrameLocks/>
          </p:cNvGraphicFramePr>
          <p:nvPr>
            <p:extLst>
              <p:ext uri="{D42A27DB-BD31-4B8C-83A1-F6EECF244321}">
                <p14:modId xmlns:p14="http://schemas.microsoft.com/office/powerpoint/2010/main" val="3224644852"/>
              </p:ext>
            </p:extLst>
          </p:nvPr>
        </p:nvGraphicFramePr>
        <p:xfrm>
          <a:off x="1894999" y="1690688"/>
          <a:ext cx="8402002" cy="5349874"/>
        </p:xfrm>
        <a:graphic>
          <a:graphicData uri="http://schemas.openxmlformats.org/presentationml/2006/ole">
            <mc:AlternateContent xmlns:mc="http://schemas.openxmlformats.org/markup-compatibility/2006">
              <mc:Choice xmlns:v="urn:schemas-microsoft-com:vml" Requires="v">
                <p:oleObj spid="_x0000_s13324" name="Document" r:id="rId3" imgW="32639000" imgH="17576800" progId="Word.Document.8">
                  <p:embed/>
                </p:oleObj>
              </mc:Choice>
              <mc:Fallback>
                <p:oleObj name="Document" r:id="rId3" imgW="32639000" imgH="17576800" progId="Word.Document.8">
                  <p:embed/>
                  <p:pic>
                    <p:nvPicPr>
                      <p:cNvPr id="46083" name="Object 3">
                        <a:extLst>
                          <a:ext uri="{FF2B5EF4-FFF2-40B4-BE49-F238E27FC236}">
                            <a16:creationId xmlns:a16="http://schemas.microsoft.com/office/drawing/2014/main" id="{D0699235-6325-F845-AFDC-B54F86392C0F}"/>
                          </a:ext>
                        </a:extLst>
                      </p:cNvPr>
                      <p:cNvPicPr preferRelativeResize="0">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94999" y="1690688"/>
                        <a:ext cx="8402002" cy="5349874"/>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247335422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a:extLst>
              <a:ext uri="{FF2B5EF4-FFF2-40B4-BE49-F238E27FC236}">
                <a16:creationId xmlns:a16="http://schemas.microsoft.com/office/drawing/2014/main" id="{A2070C82-F5F3-A64B-834E-02BC141AC141}"/>
              </a:ext>
            </a:extLst>
          </p:cNvPr>
          <p:cNvSpPr>
            <a:spLocks noGrp="1"/>
          </p:cNvSpPr>
          <p:nvPr>
            <p:ph type="sldNum" sz="quarter" idx="10"/>
          </p:nvPr>
        </p:nvSpPr>
        <p:spPr/>
        <p:txBody>
          <a:bodyPr/>
          <a:lstStyle/>
          <a:p>
            <a:fld id="{24EC1B8B-3682-804B-A88C-FC8B4048A1D7}" type="slidenum">
              <a:rPr lang="en-US" altLang="en-US"/>
              <a:pPr/>
              <a:t>60</a:t>
            </a:fld>
            <a:endParaRPr lang="en-US" altLang="en-US"/>
          </a:p>
        </p:txBody>
      </p:sp>
      <p:sp>
        <p:nvSpPr>
          <p:cNvPr id="13317" name="Rectangle 5">
            <a:extLst>
              <a:ext uri="{FF2B5EF4-FFF2-40B4-BE49-F238E27FC236}">
                <a16:creationId xmlns:a16="http://schemas.microsoft.com/office/drawing/2014/main" id="{8A480534-0CCA-B840-ACF5-A9D9AE9FA0A0}"/>
              </a:ext>
            </a:extLst>
          </p:cNvPr>
          <p:cNvSpPr>
            <a:spLocks noGrp="1" noChangeArrowheads="1"/>
          </p:cNvSpPr>
          <p:nvPr>
            <p:ph type="title"/>
          </p:nvPr>
        </p:nvSpPr>
        <p:spPr/>
        <p:txBody>
          <a:bodyPr/>
          <a:lstStyle/>
          <a:p>
            <a:r>
              <a:rPr lang="en-US" altLang="en-US" dirty="0"/>
              <a:t>Standard Input/Output Library Functions</a:t>
            </a:r>
          </a:p>
        </p:txBody>
      </p:sp>
      <p:sp>
        <p:nvSpPr>
          <p:cNvPr id="13318" name="Rectangle 6">
            <a:extLst>
              <a:ext uri="{FF2B5EF4-FFF2-40B4-BE49-F238E27FC236}">
                <a16:creationId xmlns:a16="http://schemas.microsoft.com/office/drawing/2014/main" id="{950F8D54-26F3-0C40-8170-8056E430FF40}"/>
              </a:ext>
            </a:extLst>
          </p:cNvPr>
          <p:cNvSpPr>
            <a:spLocks noGrp="1" noChangeArrowheads="1"/>
          </p:cNvSpPr>
          <p:nvPr>
            <p:ph type="body" idx="1"/>
          </p:nvPr>
        </p:nvSpPr>
        <p:spPr/>
        <p:txBody>
          <a:bodyPr/>
          <a:lstStyle/>
          <a:p>
            <a:r>
              <a:rPr lang="en-US" altLang="en-US"/>
              <a:t>Functions in </a:t>
            </a:r>
            <a:r>
              <a:rPr lang="en-US" altLang="en-US" sz="2600">
                <a:latin typeface="Lucida Console" panose="020B0609040504020204" pitchFamily="49" charset="0"/>
              </a:rPr>
              <a:t>&lt;stdio.h&gt;</a:t>
            </a:r>
          </a:p>
          <a:p>
            <a:r>
              <a:rPr lang="en-US" altLang="en-US"/>
              <a:t>Used to manipulate character and string data</a:t>
            </a:r>
          </a:p>
        </p:txBody>
      </p:sp>
      <p:graphicFrame>
        <p:nvGraphicFramePr>
          <p:cNvPr id="13319" name="Object 7">
            <a:extLst>
              <a:ext uri="{FF2B5EF4-FFF2-40B4-BE49-F238E27FC236}">
                <a16:creationId xmlns:a16="http://schemas.microsoft.com/office/drawing/2014/main" id="{E03E92E1-1631-D946-B150-4D6FB7AAFE6C}"/>
              </a:ext>
            </a:extLst>
          </p:cNvPr>
          <p:cNvGraphicFramePr>
            <a:graphicFrameLocks noChangeAspect="1"/>
          </p:cNvGraphicFramePr>
          <p:nvPr/>
        </p:nvGraphicFramePr>
        <p:xfrm>
          <a:off x="1125826" y="3078163"/>
          <a:ext cx="9455089" cy="4603183"/>
        </p:xfrm>
        <a:graphic>
          <a:graphicData uri="http://schemas.openxmlformats.org/presentationml/2006/ole">
            <mc:AlternateContent xmlns:mc="http://schemas.openxmlformats.org/markup-compatibility/2006">
              <mc:Choice xmlns:v="urn:schemas-microsoft-com:vml" Requires="v">
                <p:oleObj spid="_x0000_s54279" name="Document" r:id="rId3" imgW="28346400" imgH="13830300" progId="Word.Document.8">
                  <p:embed/>
                </p:oleObj>
              </mc:Choice>
              <mc:Fallback>
                <p:oleObj name="Document" r:id="rId3" imgW="28346400" imgH="13830300" progId="Word.Document.8">
                  <p:embed/>
                  <p:pic>
                    <p:nvPicPr>
                      <p:cNvPr id="13319" name="Object 7">
                        <a:extLst>
                          <a:ext uri="{FF2B5EF4-FFF2-40B4-BE49-F238E27FC236}">
                            <a16:creationId xmlns:a16="http://schemas.microsoft.com/office/drawing/2014/main" id="{E03E92E1-1631-D946-B150-4D6FB7AAFE6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25826" y="3078163"/>
                        <a:ext cx="9455089" cy="4603183"/>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54607606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8_Page_28"/>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657351" y="0"/>
            <a:ext cx="8875713" cy="6858000"/>
          </a:xfrm>
          <a:prstGeom prst="rect">
            <a:avLst/>
          </a:prstGeom>
          <a:noFill/>
          <a:ln>
            <a:noFill/>
          </a:ln>
        </p:spPr>
      </p:pic>
      <p:sp>
        <p:nvSpPr>
          <p:cNvPr id="3" name="Footer Placeholder 2"/>
          <p:cNvSpPr>
            <a:spLocks noGrp="1"/>
          </p:cNvSpPr>
          <p:nvPr>
            <p:ph type="ftr" sz="quarter" idx="11"/>
          </p:nvPr>
        </p:nvSpPr>
        <p:spPr/>
        <p:txBody>
          <a:bodyPr/>
          <a:lstStyle/>
          <a:p>
            <a:r>
              <a:rPr lang="en-US"/>
              <a:t>©2016 Pearson Education, Inc., Hoboken, NJ. All rights reserved.</a:t>
            </a:r>
          </a:p>
        </p:txBody>
      </p:sp>
    </p:spTree>
    <p:extLst>
      <p:ext uri="{BB962C8B-B14F-4D97-AF65-F5344CB8AC3E}">
        <p14:creationId xmlns:p14="http://schemas.microsoft.com/office/powerpoint/2010/main" val="246497951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8_Page_29"/>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657351" y="0"/>
            <a:ext cx="8875713" cy="6858000"/>
          </a:xfrm>
          <a:prstGeom prst="rect">
            <a:avLst/>
          </a:prstGeom>
          <a:noFill/>
          <a:ln>
            <a:noFill/>
          </a:ln>
        </p:spPr>
      </p:pic>
      <p:sp>
        <p:nvSpPr>
          <p:cNvPr id="3" name="Footer Placeholder 2"/>
          <p:cNvSpPr>
            <a:spLocks noGrp="1"/>
          </p:cNvSpPr>
          <p:nvPr>
            <p:ph type="ftr" sz="quarter" idx="11"/>
          </p:nvPr>
        </p:nvSpPr>
        <p:spPr/>
        <p:txBody>
          <a:bodyPr/>
          <a:lstStyle/>
          <a:p>
            <a:r>
              <a:rPr lang="en-US"/>
              <a:t>©2016 Pearson Education, Inc., Hoboken, NJ. All rights reserved.</a:t>
            </a:r>
          </a:p>
        </p:txBody>
      </p:sp>
    </p:spTree>
    <p:extLst>
      <p:ext uri="{BB962C8B-B14F-4D97-AF65-F5344CB8AC3E}">
        <p14:creationId xmlns:p14="http://schemas.microsoft.com/office/powerpoint/2010/main" val="4767190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8_Page_30"/>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657351" y="0"/>
            <a:ext cx="8875713" cy="6858000"/>
          </a:xfrm>
          <a:prstGeom prst="rect">
            <a:avLst/>
          </a:prstGeom>
          <a:noFill/>
          <a:ln>
            <a:noFill/>
          </a:ln>
        </p:spPr>
      </p:pic>
      <p:sp>
        <p:nvSpPr>
          <p:cNvPr id="3" name="Footer Placeholder 2"/>
          <p:cNvSpPr>
            <a:spLocks noGrp="1"/>
          </p:cNvSpPr>
          <p:nvPr>
            <p:ph type="ftr" sz="quarter" idx="11"/>
          </p:nvPr>
        </p:nvSpPr>
        <p:spPr/>
        <p:txBody>
          <a:bodyPr/>
          <a:lstStyle/>
          <a:p>
            <a:r>
              <a:rPr lang="en-US"/>
              <a:t>©2016 Pearson Education, Inc., Hoboken, NJ. All rights reserved.</a:t>
            </a:r>
          </a:p>
        </p:txBody>
      </p:sp>
    </p:spTree>
    <p:extLst>
      <p:ext uri="{BB962C8B-B14F-4D97-AF65-F5344CB8AC3E}">
        <p14:creationId xmlns:p14="http://schemas.microsoft.com/office/powerpoint/2010/main" val="318351225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8_Page_31"/>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657351" y="0"/>
            <a:ext cx="8875713" cy="6858000"/>
          </a:xfrm>
          <a:prstGeom prst="rect">
            <a:avLst/>
          </a:prstGeom>
          <a:noFill/>
          <a:ln>
            <a:noFill/>
          </a:ln>
        </p:spPr>
      </p:pic>
      <p:sp>
        <p:nvSpPr>
          <p:cNvPr id="3" name="Footer Placeholder 2"/>
          <p:cNvSpPr>
            <a:spLocks noGrp="1"/>
          </p:cNvSpPr>
          <p:nvPr>
            <p:ph type="ftr" sz="quarter" idx="11"/>
          </p:nvPr>
        </p:nvSpPr>
        <p:spPr/>
        <p:txBody>
          <a:bodyPr/>
          <a:lstStyle/>
          <a:p>
            <a:r>
              <a:rPr lang="en-US"/>
              <a:t>©2016 Pearson Education, Inc., Hoboken, NJ. All rights reserved.</a:t>
            </a:r>
          </a:p>
        </p:txBody>
      </p:sp>
    </p:spTree>
    <p:extLst>
      <p:ext uri="{BB962C8B-B14F-4D97-AF65-F5344CB8AC3E}">
        <p14:creationId xmlns:p14="http://schemas.microsoft.com/office/powerpoint/2010/main" val="264359932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8_Page_32"/>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657351" y="0"/>
            <a:ext cx="8875713" cy="6858000"/>
          </a:xfrm>
          <a:prstGeom prst="rect">
            <a:avLst/>
          </a:prstGeom>
          <a:noFill/>
          <a:ln>
            <a:noFill/>
          </a:ln>
        </p:spPr>
      </p:pic>
      <p:sp>
        <p:nvSpPr>
          <p:cNvPr id="3" name="Footer Placeholder 2"/>
          <p:cNvSpPr>
            <a:spLocks noGrp="1"/>
          </p:cNvSpPr>
          <p:nvPr>
            <p:ph type="ftr" sz="quarter" idx="11"/>
          </p:nvPr>
        </p:nvSpPr>
        <p:spPr/>
        <p:txBody>
          <a:bodyPr/>
          <a:lstStyle/>
          <a:p>
            <a:r>
              <a:rPr lang="en-US"/>
              <a:t>©2016 Pearson Education, Inc., Hoboken, NJ. All rights reserved.</a:t>
            </a:r>
          </a:p>
        </p:txBody>
      </p:sp>
    </p:spTree>
    <p:extLst>
      <p:ext uri="{BB962C8B-B14F-4D97-AF65-F5344CB8AC3E}">
        <p14:creationId xmlns:p14="http://schemas.microsoft.com/office/powerpoint/2010/main" val="170771453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8_Page_33"/>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657351" y="0"/>
            <a:ext cx="8875713" cy="6858000"/>
          </a:xfrm>
          <a:prstGeom prst="rect">
            <a:avLst/>
          </a:prstGeom>
          <a:noFill/>
          <a:ln>
            <a:noFill/>
          </a:ln>
        </p:spPr>
      </p:pic>
      <p:sp>
        <p:nvSpPr>
          <p:cNvPr id="3" name="Footer Placeholder 2"/>
          <p:cNvSpPr>
            <a:spLocks noGrp="1"/>
          </p:cNvSpPr>
          <p:nvPr>
            <p:ph type="ftr" sz="quarter" idx="11"/>
          </p:nvPr>
        </p:nvSpPr>
        <p:spPr/>
        <p:txBody>
          <a:bodyPr/>
          <a:lstStyle/>
          <a:p>
            <a:r>
              <a:rPr lang="en-US"/>
              <a:t>©2016 Pearson Education, Inc., Hoboken, NJ. All rights reserved.</a:t>
            </a:r>
          </a:p>
        </p:txBody>
      </p:sp>
    </p:spTree>
    <p:extLst>
      <p:ext uri="{BB962C8B-B14F-4D97-AF65-F5344CB8AC3E}">
        <p14:creationId xmlns:p14="http://schemas.microsoft.com/office/powerpoint/2010/main" val="340082553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8_Page_34"/>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657351" y="0"/>
            <a:ext cx="8875713" cy="6858000"/>
          </a:xfrm>
          <a:prstGeom prst="rect">
            <a:avLst/>
          </a:prstGeom>
          <a:noFill/>
          <a:ln>
            <a:noFill/>
          </a:ln>
        </p:spPr>
      </p:pic>
      <p:sp>
        <p:nvSpPr>
          <p:cNvPr id="3" name="Footer Placeholder 2"/>
          <p:cNvSpPr>
            <a:spLocks noGrp="1"/>
          </p:cNvSpPr>
          <p:nvPr>
            <p:ph type="ftr" sz="quarter" idx="11"/>
          </p:nvPr>
        </p:nvSpPr>
        <p:spPr/>
        <p:txBody>
          <a:bodyPr/>
          <a:lstStyle/>
          <a:p>
            <a:r>
              <a:rPr lang="en-US"/>
              <a:t>©2016 Pearson Education, Inc., Hoboken, NJ. All rights reserved.</a:t>
            </a:r>
          </a:p>
        </p:txBody>
      </p:sp>
    </p:spTree>
    <p:extLst>
      <p:ext uri="{BB962C8B-B14F-4D97-AF65-F5344CB8AC3E}">
        <p14:creationId xmlns:p14="http://schemas.microsoft.com/office/powerpoint/2010/main" val="29386510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5" name="Rectangle 5">
            <a:extLst>
              <a:ext uri="{FF2B5EF4-FFF2-40B4-BE49-F238E27FC236}">
                <a16:creationId xmlns:a16="http://schemas.microsoft.com/office/drawing/2014/main" id="{AFC89BD8-4D41-9F41-9093-43A4C182AC44}"/>
              </a:ext>
            </a:extLst>
          </p:cNvPr>
          <p:cNvSpPr>
            <a:spLocks noGrp="1" noChangeArrowheads="1"/>
          </p:cNvSpPr>
          <p:nvPr>
            <p:ph type="title"/>
          </p:nvPr>
        </p:nvSpPr>
        <p:spPr/>
        <p:txBody>
          <a:bodyPr/>
          <a:lstStyle/>
          <a:p>
            <a:r>
              <a:rPr lang="en-US" altLang="en-US" dirty="0"/>
              <a:t>String Manipulation Functions of the String Handling Library</a:t>
            </a:r>
          </a:p>
        </p:txBody>
      </p:sp>
      <p:sp>
        <p:nvSpPr>
          <p:cNvPr id="15366" name="Rectangle 6">
            <a:extLst>
              <a:ext uri="{FF2B5EF4-FFF2-40B4-BE49-F238E27FC236}">
                <a16:creationId xmlns:a16="http://schemas.microsoft.com/office/drawing/2014/main" id="{1880D8BF-A2B5-9846-B1B8-BE945A641D3F}"/>
              </a:ext>
            </a:extLst>
          </p:cNvPr>
          <p:cNvSpPr>
            <a:spLocks noGrp="1" noChangeArrowheads="1"/>
          </p:cNvSpPr>
          <p:nvPr>
            <p:ph idx="1"/>
          </p:nvPr>
        </p:nvSpPr>
        <p:spPr/>
        <p:txBody>
          <a:bodyPr/>
          <a:lstStyle/>
          <a:p>
            <a:r>
              <a:rPr lang="en-US" altLang="en-US" dirty="0"/>
              <a:t>String handling library has functions to</a:t>
            </a:r>
          </a:p>
          <a:p>
            <a:pPr lvl="1"/>
            <a:r>
              <a:rPr lang="en-US" altLang="en-US" dirty="0"/>
              <a:t>Manipulate string data</a:t>
            </a:r>
          </a:p>
          <a:p>
            <a:pPr lvl="1"/>
            <a:r>
              <a:rPr lang="en-US" altLang="en-US" dirty="0"/>
              <a:t>Search strings</a:t>
            </a:r>
          </a:p>
          <a:p>
            <a:pPr lvl="1"/>
            <a:r>
              <a:rPr lang="en-US" altLang="en-US" dirty="0"/>
              <a:t>Tokenize strings</a:t>
            </a:r>
          </a:p>
          <a:p>
            <a:pPr lvl="1"/>
            <a:r>
              <a:rPr lang="en-US" altLang="en-US" dirty="0"/>
              <a:t>Determine string length</a:t>
            </a:r>
          </a:p>
        </p:txBody>
      </p:sp>
      <p:sp>
        <p:nvSpPr>
          <p:cNvPr id="5" name="Slide Number Placeholder 3">
            <a:extLst>
              <a:ext uri="{FF2B5EF4-FFF2-40B4-BE49-F238E27FC236}">
                <a16:creationId xmlns:a16="http://schemas.microsoft.com/office/drawing/2014/main" id="{79904400-6790-544F-B2BF-89ED8A647D75}"/>
              </a:ext>
            </a:extLst>
          </p:cNvPr>
          <p:cNvSpPr>
            <a:spLocks noGrp="1"/>
          </p:cNvSpPr>
          <p:nvPr>
            <p:ph type="sldNum" sz="quarter" idx="4294967295"/>
          </p:nvPr>
        </p:nvSpPr>
        <p:spPr>
          <a:xfrm>
            <a:off x="0" y="6356350"/>
            <a:ext cx="2743200" cy="365125"/>
          </a:xfrm>
        </p:spPr>
        <p:txBody>
          <a:bodyPr/>
          <a:lstStyle/>
          <a:p>
            <a:fld id="{5DB5CEAB-F0DE-7D42-8212-311ED1BC102E}" type="slidenum">
              <a:rPr lang="en-US" altLang="en-US"/>
              <a:pPr/>
              <a:t>68</a:t>
            </a:fld>
            <a:endParaRPr lang="en-US" altLang="en-US"/>
          </a:p>
        </p:txBody>
      </p:sp>
      <p:graphicFrame>
        <p:nvGraphicFramePr>
          <p:cNvPr id="15367" name="Object 7">
            <a:extLst>
              <a:ext uri="{FF2B5EF4-FFF2-40B4-BE49-F238E27FC236}">
                <a16:creationId xmlns:a16="http://schemas.microsoft.com/office/drawing/2014/main" id="{F9BDE1B1-FA3D-314E-8F40-F24672456786}"/>
              </a:ext>
            </a:extLst>
          </p:cNvPr>
          <p:cNvGraphicFramePr>
            <a:graphicFrameLocks noChangeAspect="1"/>
          </p:cNvGraphicFramePr>
          <p:nvPr/>
        </p:nvGraphicFramePr>
        <p:xfrm>
          <a:off x="1371600" y="3963670"/>
          <a:ext cx="9287289" cy="4785360"/>
        </p:xfrm>
        <a:graphic>
          <a:graphicData uri="http://schemas.openxmlformats.org/presentationml/2006/ole">
            <mc:AlternateContent xmlns:mc="http://schemas.openxmlformats.org/markup-compatibility/2006">
              <mc:Choice xmlns:v="urn:schemas-microsoft-com:vml" Requires="v">
                <p:oleObj spid="_x0000_s55303" name="Document" r:id="rId4" imgW="36652200" imgH="18897600" progId="Word.Document.8">
                  <p:embed/>
                </p:oleObj>
              </mc:Choice>
              <mc:Fallback>
                <p:oleObj name="Document" r:id="rId4" imgW="36652200" imgH="18897600" progId="Word.Document.8">
                  <p:embed/>
                  <p:pic>
                    <p:nvPicPr>
                      <p:cNvPr id="15367" name="Object 7">
                        <a:extLst>
                          <a:ext uri="{FF2B5EF4-FFF2-40B4-BE49-F238E27FC236}">
                            <a16:creationId xmlns:a16="http://schemas.microsoft.com/office/drawing/2014/main" id="{F9BDE1B1-FA3D-314E-8F40-F2467245678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71600" y="3963670"/>
                        <a:ext cx="9287289" cy="4785360"/>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138821031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8_Page_37"/>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657351" y="0"/>
            <a:ext cx="8875713" cy="6858000"/>
          </a:xfrm>
          <a:prstGeom prst="rect">
            <a:avLst/>
          </a:prstGeom>
          <a:noFill/>
          <a:ln>
            <a:noFill/>
          </a:ln>
        </p:spPr>
      </p:pic>
      <p:sp>
        <p:nvSpPr>
          <p:cNvPr id="3" name="Footer Placeholder 2"/>
          <p:cNvSpPr>
            <a:spLocks noGrp="1"/>
          </p:cNvSpPr>
          <p:nvPr>
            <p:ph type="ftr" sz="quarter" idx="11"/>
          </p:nvPr>
        </p:nvSpPr>
        <p:spPr/>
        <p:txBody>
          <a:bodyPr/>
          <a:lstStyle/>
          <a:p>
            <a:r>
              <a:rPr lang="en-US"/>
              <a:t>©2016 Pearson Education, Inc., Hoboken, NJ. All rights reserved.</a:t>
            </a:r>
          </a:p>
        </p:txBody>
      </p:sp>
    </p:spTree>
    <p:extLst>
      <p:ext uri="{BB962C8B-B14F-4D97-AF65-F5344CB8AC3E}">
        <p14:creationId xmlns:p14="http://schemas.microsoft.com/office/powerpoint/2010/main" val="39364137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4578" name="Picture 1" descr="chtp7_09_Page_07">
            <a:extLst>
              <a:ext uri="{FF2B5EF4-FFF2-40B4-BE49-F238E27FC236}">
                <a16:creationId xmlns:a16="http://schemas.microsoft.com/office/drawing/2014/main" id="{2C4A0BB3-7E98-4546-AA51-90DEF2241071}"/>
              </a:ext>
            </a:extLst>
          </p:cNvPr>
          <p:cNvPicPr>
            <a:picLocks noGrp="1" noChangeAspect="1"/>
          </p:cNvPicPr>
          <p:nvPr isPhoto="1"/>
        </p:nvPicPr>
        <p:blipFill rotWithShape="1">
          <a:blip r:embed="rId2">
            <a:extLst>
              <a:ext uri="{28A0092B-C50C-407E-A947-70E740481C1C}">
                <a14:useLocalDpi xmlns:a14="http://schemas.microsoft.com/office/drawing/2010/main" val="0"/>
              </a:ext>
            </a:extLst>
          </a:blip>
          <a:srcRect l="3083" t="5249" r="21385" b="24034"/>
          <a:stretch/>
        </p:blipFill>
        <p:spPr bwMode="auto">
          <a:xfrm>
            <a:off x="430304" y="874058"/>
            <a:ext cx="8984043" cy="510988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1" descr="chtp7_09_Page_08">
            <a:extLst>
              <a:ext uri="{FF2B5EF4-FFF2-40B4-BE49-F238E27FC236}">
                <a16:creationId xmlns:a16="http://schemas.microsoft.com/office/drawing/2014/main" id="{E8E77948-F86D-B740-BC98-E4665400ABCA}"/>
              </a:ext>
            </a:extLst>
          </p:cNvPr>
          <p:cNvPicPr>
            <a:picLocks noGrp="1" noChangeAspect="1"/>
          </p:cNvPicPr>
          <p:nvPr isPhoto="1"/>
        </p:nvPicPr>
        <p:blipFill rotWithShape="1">
          <a:blip r:embed="rId3">
            <a:extLst>
              <a:ext uri="{28A0092B-C50C-407E-A947-70E740481C1C}">
                <a14:useLocalDpi xmlns:a14="http://schemas.microsoft.com/office/drawing/2010/main" val="0"/>
              </a:ext>
            </a:extLst>
          </a:blip>
          <a:srcRect l="4731" t="7091" r="72763" b="54617"/>
          <a:stretch/>
        </p:blipFill>
        <p:spPr bwMode="auto">
          <a:xfrm>
            <a:off x="9653991" y="322729"/>
            <a:ext cx="2107705" cy="2178424"/>
          </a:xfrm>
          <a:prstGeom prst="rect">
            <a:avLst/>
          </a:prstGeom>
          <a:noFill/>
          <a:ln>
            <a:solidFill>
              <a:schemeClr val="accent1"/>
            </a:solidFill>
          </a:ln>
        </p:spPr>
      </p:pic>
    </p:spTree>
    <p:extLst>
      <p:ext uri="{BB962C8B-B14F-4D97-AF65-F5344CB8AC3E}">
        <p14:creationId xmlns:p14="http://schemas.microsoft.com/office/powerpoint/2010/main" val="120574984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8_Page_38"/>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657351" y="0"/>
            <a:ext cx="8875713" cy="6858000"/>
          </a:xfrm>
          <a:prstGeom prst="rect">
            <a:avLst/>
          </a:prstGeom>
          <a:noFill/>
          <a:ln>
            <a:noFill/>
          </a:ln>
        </p:spPr>
      </p:pic>
      <p:sp>
        <p:nvSpPr>
          <p:cNvPr id="3" name="Footer Placeholder 2"/>
          <p:cNvSpPr>
            <a:spLocks noGrp="1"/>
          </p:cNvSpPr>
          <p:nvPr>
            <p:ph type="ftr" sz="quarter" idx="11"/>
          </p:nvPr>
        </p:nvSpPr>
        <p:spPr/>
        <p:txBody>
          <a:bodyPr/>
          <a:lstStyle/>
          <a:p>
            <a:r>
              <a:rPr lang="en-US"/>
              <a:t>©2016 Pearson Education, Inc., Hoboken, NJ. All rights reserved.</a:t>
            </a:r>
          </a:p>
        </p:txBody>
      </p:sp>
    </p:spTree>
    <p:extLst>
      <p:ext uri="{BB962C8B-B14F-4D97-AF65-F5344CB8AC3E}">
        <p14:creationId xmlns:p14="http://schemas.microsoft.com/office/powerpoint/2010/main" val="218005167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8_Page_39"/>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409574" y="-1"/>
            <a:ext cx="7276825" cy="5622587"/>
          </a:xfrm>
          <a:prstGeom prst="rect">
            <a:avLst/>
          </a:prstGeom>
          <a:noFill/>
          <a:ln>
            <a:noFill/>
          </a:ln>
        </p:spPr>
      </p:pic>
      <p:pic>
        <p:nvPicPr>
          <p:cNvPr id="4" name="Picture 3" descr="chtp8_08_Page_40">
            <a:extLst>
              <a:ext uri="{FF2B5EF4-FFF2-40B4-BE49-F238E27FC236}">
                <a16:creationId xmlns:a16="http://schemas.microsoft.com/office/drawing/2014/main" id="{9D17C39C-980F-1744-9375-BA89AC439314}"/>
              </a:ext>
            </a:extLst>
          </p:cNvPr>
          <p:cNvPicPr>
            <a:picLocks noGrp="1" noChangeAspect="1"/>
          </p:cNvPicPr>
          <p:nvPr isPhoto="1"/>
        </p:nvPicPr>
        <p:blipFill rotWithShape="1">
          <a:blip r:embed="rId3" cstate="print">
            <a:lum/>
            <a:extLst>
              <a:ext uri="{28A0092B-C50C-407E-A947-70E740481C1C}">
                <a14:useLocalDpi xmlns:a14="http://schemas.microsoft.com/office/drawing/2010/main" val="0"/>
              </a:ext>
            </a:extLst>
          </a:blip>
          <a:srcRect b="63333"/>
          <a:stretch/>
        </p:blipFill>
        <p:spPr>
          <a:xfrm>
            <a:off x="2140085" y="5060504"/>
            <a:ext cx="6344568" cy="1797496"/>
          </a:xfrm>
          <a:prstGeom prst="rect">
            <a:avLst/>
          </a:prstGeom>
          <a:noFill/>
          <a:ln>
            <a:noFill/>
          </a:ln>
        </p:spPr>
      </p:pic>
    </p:spTree>
    <p:extLst>
      <p:ext uri="{BB962C8B-B14F-4D97-AF65-F5344CB8AC3E}">
        <p14:creationId xmlns:p14="http://schemas.microsoft.com/office/powerpoint/2010/main" val="196525118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08E53B8-6B73-D24D-83EF-E5AFA13B97A6}"/>
              </a:ext>
            </a:extLst>
          </p:cNvPr>
          <p:cNvSpPr>
            <a:spLocks noGrp="1"/>
          </p:cNvSpPr>
          <p:nvPr>
            <p:ph type="sldNum" sz="quarter" idx="10"/>
          </p:nvPr>
        </p:nvSpPr>
        <p:spPr/>
        <p:txBody>
          <a:bodyPr/>
          <a:lstStyle/>
          <a:p>
            <a:fld id="{3F5FDF40-DD51-1E49-BA73-70040A051F54}" type="slidenum">
              <a:rPr lang="en-US" altLang="en-US"/>
              <a:pPr/>
              <a:t>72</a:t>
            </a:fld>
            <a:endParaRPr lang="en-US" altLang="en-US"/>
          </a:p>
        </p:txBody>
      </p:sp>
      <p:sp>
        <p:nvSpPr>
          <p:cNvPr id="17412" name="Rectangle 4">
            <a:extLst>
              <a:ext uri="{FF2B5EF4-FFF2-40B4-BE49-F238E27FC236}">
                <a16:creationId xmlns:a16="http://schemas.microsoft.com/office/drawing/2014/main" id="{F196804F-3331-AE4F-99CB-1817E77EC267}"/>
              </a:ext>
            </a:extLst>
          </p:cNvPr>
          <p:cNvSpPr>
            <a:spLocks noGrp="1" noChangeArrowheads="1"/>
          </p:cNvSpPr>
          <p:nvPr>
            <p:ph type="title"/>
          </p:nvPr>
        </p:nvSpPr>
        <p:spPr/>
        <p:txBody>
          <a:bodyPr/>
          <a:lstStyle/>
          <a:p>
            <a:r>
              <a:rPr lang="en-US" altLang="en-US" dirty="0"/>
              <a:t>Comparison Functions of the String Handling Library</a:t>
            </a:r>
          </a:p>
        </p:txBody>
      </p:sp>
      <p:sp>
        <p:nvSpPr>
          <p:cNvPr id="17413" name="Rectangle 5">
            <a:extLst>
              <a:ext uri="{FF2B5EF4-FFF2-40B4-BE49-F238E27FC236}">
                <a16:creationId xmlns:a16="http://schemas.microsoft.com/office/drawing/2014/main" id="{D7BF49BA-76D3-A743-8C00-16FFC013FC21}"/>
              </a:ext>
            </a:extLst>
          </p:cNvPr>
          <p:cNvSpPr>
            <a:spLocks noGrp="1" noChangeArrowheads="1"/>
          </p:cNvSpPr>
          <p:nvPr>
            <p:ph type="body" idx="1"/>
          </p:nvPr>
        </p:nvSpPr>
        <p:spPr/>
        <p:txBody>
          <a:bodyPr>
            <a:normAutofit lnSpcReduction="10000"/>
          </a:bodyPr>
          <a:lstStyle/>
          <a:p>
            <a:r>
              <a:rPr lang="en-US" altLang="en-US"/>
              <a:t>Comparing strings</a:t>
            </a:r>
          </a:p>
          <a:p>
            <a:pPr lvl="1"/>
            <a:r>
              <a:rPr lang="en-US" altLang="en-US"/>
              <a:t>Computer compares numeric ASCII codes of characters in string</a:t>
            </a:r>
          </a:p>
          <a:p>
            <a:pPr lvl="1"/>
            <a:r>
              <a:rPr lang="en-US" altLang="en-US"/>
              <a:t>Appendix D has a list of character codes</a:t>
            </a:r>
          </a:p>
          <a:p>
            <a:pPr lvl="1"/>
            <a:endParaRPr lang="en-US" altLang="en-US" sz="1000"/>
          </a:p>
          <a:p>
            <a:pPr>
              <a:buFontTx/>
              <a:buNone/>
            </a:pPr>
            <a:r>
              <a:rPr lang="en-US" altLang="en-US" sz="2000">
                <a:latin typeface="Lucida Console" panose="020B0609040504020204" pitchFamily="49" charset="0"/>
              </a:rPr>
              <a:t>int strcmp( const char *s1, const char *s2 );</a:t>
            </a:r>
          </a:p>
          <a:p>
            <a:pPr lvl="1"/>
            <a:r>
              <a:rPr lang="en-US" altLang="en-US"/>
              <a:t>Compares string </a:t>
            </a:r>
            <a:r>
              <a:rPr lang="en-US" altLang="en-US" sz="2000">
                <a:latin typeface="Lucida Console" panose="020B0609040504020204" pitchFamily="49" charset="0"/>
              </a:rPr>
              <a:t>s1</a:t>
            </a:r>
            <a:r>
              <a:rPr lang="en-US" altLang="en-US"/>
              <a:t> to </a:t>
            </a:r>
            <a:r>
              <a:rPr lang="en-US" altLang="en-US" sz="2000">
                <a:latin typeface="Lucida Console" panose="020B0609040504020204" pitchFamily="49" charset="0"/>
              </a:rPr>
              <a:t>s2</a:t>
            </a:r>
          </a:p>
          <a:p>
            <a:pPr lvl="1"/>
            <a:r>
              <a:rPr lang="en-US" altLang="en-US"/>
              <a:t>Returns a negative number if </a:t>
            </a:r>
            <a:r>
              <a:rPr lang="en-US" altLang="en-US" sz="2000">
                <a:latin typeface="Lucida Console" panose="020B0609040504020204" pitchFamily="49" charset="0"/>
              </a:rPr>
              <a:t>s1 &lt; s2</a:t>
            </a:r>
            <a:r>
              <a:rPr lang="en-US" altLang="en-US"/>
              <a:t>, zero if </a:t>
            </a:r>
            <a:r>
              <a:rPr lang="en-US" altLang="en-US" sz="2000">
                <a:latin typeface="Lucida Console" panose="020B0609040504020204" pitchFamily="49" charset="0"/>
              </a:rPr>
              <a:t>s1 == s2</a:t>
            </a:r>
            <a:r>
              <a:rPr lang="en-US" altLang="en-US"/>
              <a:t> or a positive number if </a:t>
            </a:r>
            <a:r>
              <a:rPr lang="en-US" altLang="en-US" sz="2000">
                <a:latin typeface="Lucida Console" panose="020B0609040504020204" pitchFamily="49" charset="0"/>
              </a:rPr>
              <a:t>s1 &gt; s2</a:t>
            </a:r>
          </a:p>
          <a:p>
            <a:pPr lvl="1"/>
            <a:endParaRPr lang="en-US" altLang="en-US" sz="1000" b="1">
              <a:latin typeface="Courier New" panose="02070309020205020404" pitchFamily="49" charset="0"/>
            </a:endParaRPr>
          </a:p>
          <a:p>
            <a:pPr>
              <a:buFontTx/>
              <a:buNone/>
            </a:pPr>
            <a:r>
              <a:rPr lang="en-US" altLang="en-US" sz="2000">
                <a:latin typeface="Lucida Console" panose="020B0609040504020204" pitchFamily="49" charset="0"/>
              </a:rPr>
              <a:t>int strncmp( const char *s1, const char *s2,</a:t>
            </a:r>
            <a:r>
              <a:rPr lang="en-US" altLang="en-US" sz="2200" b="1">
                <a:latin typeface="Courier New" panose="02070309020205020404" pitchFamily="49" charset="0"/>
              </a:rPr>
              <a:t> 	</a:t>
            </a:r>
            <a:r>
              <a:rPr lang="en-US" altLang="en-US" sz="2000">
                <a:latin typeface="Lucida Console" panose="020B0609040504020204" pitchFamily="49" charset="0"/>
              </a:rPr>
              <a:t>size_t n );</a:t>
            </a:r>
          </a:p>
          <a:p>
            <a:pPr lvl="1"/>
            <a:r>
              <a:rPr lang="en-US" altLang="en-US"/>
              <a:t>Compares up to </a:t>
            </a:r>
            <a:r>
              <a:rPr lang="en-US" altLang="en-US" sz="2000">
                <a:latin typeface="Lucida Console" panose="020B0609040504020204" pitchFamily="49" charset="0"/>
              </a:rPr>
              <a:t>n</a:t>
            </a:r>
            <a:r>
              <a:rPr lang="en-US" altLang="en-US"/>
              <a:t> characters of string </a:t>
            </a:r>
            <a:r>
              <a:rPr lang="en-US" altLang="en-US" sz="2000">
                <a:latin typeface="Lucida Console" panose="020B0609040504020204" pitchFamily="49" charset="0"/>
              </a:rPr>
              <a:t>s1</a:t>
            </a:r>
            <a:r>
              <a:rPr lang="en-US" altLang="en-US"/>
              <a:t> to </a:t>
            </a:r>
            <a:r>
              <a:rPr lang="en-US" altLang="en-US" sz="2000">
                <a:latin typeface="Lucida Console" panose="020B0609040504020204" pitchFamily="49" charset="0"/>
              </a:rPr>
              <a:t>s2</a:t>
            </a:r>
          </a:p>
          <a:p>
            <a:pPr lvl="1"/>
            <a:r>
              <a:rPr lang="en-US" altLang="en-US"/>
              <a:t>Returns values as above</a:t>
            </a:r>
          </a:p>
        </p:txBody>
      </p:sp>
    </p:spTree>
    <p:extLst>
      <p:ext uri="{BB962C8B-B14F-4D97-AF65-F5344CB8AC3E}">
        <p14:creationId xmlns:p14="http://schemas.microsoft.com/office/powerpoint/2010/main" val="32260049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1BE3FA7-0D70-4431-814F-D8C40576EA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Picture 3" descr="chtp8_08_Page_43">
            <a:extLst>
              <a:ext uri="{FF2B5EF4-FFF2-40B4-BE49-F238E27FC236}">
                <a16:creationId xmlns:a16="http://schemas.microsoft.com/office/drawing/2014/main" id="{22F9DA16-EE9D-0848-AFA6-561C6A1FF7AA}"/>
              </a:ext>
            </a:extLst>
          </p:cNvPr>
          <p:cNvPicPr>
            <a:picLocks noGrp="1" noChangeAspect="1"/>
          </p:cNvPicPr>
          <p:nvPr isPhoto="1"/>
        </p:nvPicPr>
        <p:blipFill rotWithShape="1">
          <a:blip r:embed="rId2" cstate="print">
            <a:extLst>
              <a:ext uri="{28A0092B-C50C-407E-A947-70E740481C1C}">
                <a14:useLocalDpi xmlns:a14="http://schemas.microsoft.com/office/drawing/2010/main" val="0"/>
              </a:ext>
            </a:extLst>
          </a:blip>
          <a:srcRect l="3000" t="6898" r="38109" b="56171"/>
          <a:stretch/>
        </p:blipFill>
        <p:spPr>
          <a:xfrm>
            <a:off x="8073958" y="4332641"/>
            <a:ext cx="4377447" cy="2120629"/>
          </a:xfrm>
          <a:prstGeom prst="rect">
            <a:avLst/>
          </a:prstGeom>
          <a:noFill/>
        </p:spPr>
      </p:pic>
      <p:pic>
        <p:nvPicPr>
          <p:cNvPr id="2" name="Picture 1" descr="chtp8_08_Page_42"/>
          <p:cNvPicPr>
            <a:picLocks noGrp="1" noChangeAspect="1"/>
          </p:cNvPicPr>
          <p:nvPr isPhoto="1"/>
        </p:nvPicPr>
        <p:blipFill rotWithShape="1">
          <a:blip r:embed="rId3" cstate="print">
            <a:extLst>
              <a:ext uri="{28A0092B-C50C-407E-A947-70E740481C1C}">
                <a14:useLocalDpi xmlns:a14="http://schemas.microsoft.com/office/drawing/2010/main" val="0"/>
              </a:ext>
            </a:extLst>
          </a:blip>
          <a:srcRect l="6372" r="17304" b="1"/>
          <a:stretch/>
        </p:blipFill>
        <p:spPr>
          <a:xfrm>
            <a:off x="421107" y="27033"/>
            <a:ext cx="7088646" cy="7174492"/>
          </a:xfrm>
          <a:prstGeom prst="rect">
            <a:avLst/>
          </a:prstGeom>
          <a:noFill/>
        </p:spPr>
      </p:pic>
    </p:spTree>
    <p:extLst>
      <p:ext uri="{BB962C8B-B14F-4D97-AF65-F5344CB8AC3E}">
        <p14:creationId xmlns:p14="http://schemas.microsoft.com/office/powerpoint/2010/main" val="310716309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a:extLst>
              <a:ext uri="{FF2B5EF4-FFF2-40B4-BE49-F238E27FC236}">
                <a16:creationId xmlns:a16="http://schemas.microsoft.com/office/drawing/2014/main" id="{99ECA6E3-2493-5446-87E9-A57D5865519E}"/>
              </a:ext>
            </a:extLst>
          </p:cNvPr>
          <p:cNvSpPr>
            <a:spLocks noGrp="1"/>
          </p:cNvSpPr>
          <p:nvPr>
            <p:ph type="sldNum" sz="quarter" idx="10"/>
          </p:nvPr>
        </p:nvSpPr>
        <p:spPr/>
        <p:txBody>
          <a:bodyPr/>
          <a:lstStyle/>
          <a:p>
            <a:fld id="{52CF06FC-2027-9F47-AF10-2E0C2F294688}" type="slidenum">
              <a:rPr lang="en-US" altLang="en-US"/>
              <a:pPr/>
              <a:t>74</a:t>
            </a:fld>
            <a:endParaRPr lang="en-US" altLang="en-US"/>
          </a:p>
        </p:txBody>
      </p:sp>
      <p:sp>
        <p:nvSpPr>
          <p:cNvPr id="19461" name="Rectangle 5">
            <a:extLst>
              <a:ext uri="{FF2B5EF4-FFF2-40B4-BE49-F238E27FC236}">
                <a16:creationId xmlns:a16="http://schemas.microsoft.com/office/drawing/2014/main" id="{594EFEB2-7E97-BE4E-8999-BE069EF380FE}"/>
              </a:ext>
            </a:extLst>
          </p:cNvPr>
          <p:cNvSpPr>
            <a:spLocks noGrp="1" noChangeArrowheads="1"/>
          </p:cNvSpPr>
          <p:nvPr>
            <p:ph type="title"/>
          </p:nvPr>
        </p:nvSpPr>
        <p:spPr>
          <a:xfrm>
            <a:off x="759745" y="136525"/>
            <a:ext cx="10896600" cy="1325563"/>
          </a:xfrm>
        </p:spPr>
        <p:txBody>
          <a:bodyPr/>
          <a:lstStyle/>
          <a:p>
            <a:r>
              <a:rPr lang="en-US" altLang="en-US" dirty="0"/>
              <a:t>Search Functions of the String Handling Library</a:t>
            </a:r>
          </a:p>
        </p:txBody>
      </p:sp>
      <p:graphicFrame>
        <p:nvGraphicFramePr>
          <p:cNvPr id="19460" name="Object 4">
            <a:extLst>
              <a:ext uri="{FF2B5EF4-FFF2-40B4-BE49-F238E27FC236}">
                <a16:creationId xmlns:a16="http://schemas.microsoft.com/office/drawing/2014/main" id="{80E62214-86A3-0541-A3E0-2036AABF1416}"/>
              </a:ext>
            </a:extLst>
          </p:cNvPr>
          <p:cNvGraphicFramePr>
            <a:graphicFrameLocks noChangeAspect="1"/>
          </p:cNvGraphicFramePr>
          <p:nvPr/>
        </p:nvGraphicFramePr>
        <p:xfrm>
          <a:off x="365445" y="1234441"/>
          <a:ext cx="11290900" cy="7574279"/>
        </p:xfrm>
        <a:graphic>
          <a:graphicData uri="http://schemas.openxmlformats.org/presentationml/2006/ole">
            <mc:AlternateContent xmlns:mc="http://schemas.openxmlformats.org/markup-compatibility/2006">
              <mc:Choice xmlns:v="urn:schemas-microsoft-com:vml" Requires="v">
                <p:oleObj spid="_x0000_s57351" name="Document" r:id="rId3" imgW="46951900" imgH="37020500" progId="Word.Document.8">
                  <p:embed/>
                </p:oleObj>
              </mc:Choice>
              <mc:Fallback>
                <p:oleObj name="Document" r:id="rId3" imgW="46951900" imgH="37020500" progId="Word.Document.8">
                  <p:embed/>
                  <p:pic>
                    <p:nvPicPr>
                      <p:cNvPr id="19460" name="Object 4">
                        <a:extLst>
                          <a:ext uri="{FF2B5EF4-FFF2-40B4-BE49-F238E27FC236}">
                            <a16:creationId xmlns:a16="http://schemas.microsoft.com/office/drawing/2014/main" id="{80E62214-86A3-0541-A3E0-2036AABF141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5445" y="1234441"/>
                        <a:ext cx="11290900" cy="7574279"/>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231328721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8_Page_47"/>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657351" y="0"/>
            <a:ext cx="8875713" cy="6858000"/>
          </a:xfrm>
          <a:prstGeom prst="rect">
            <a:avLst/>
          </a:prstGeom>
          <a:noFill/>
          <a:ln>
            <a:noFill/>
          </a:ln>
        </p:spPr>
      </p:pic>
      <p:sp>
        <p:nvSpPr>
          <p:cNvPr id="3" name="Footer Placeholder 2"/>
          <p:cNvSpPr>
            <a:spLocks noGrp="1"/>
          </p:cNvSpPr>
          <p:nvPr>
            <p:ph type="ftr" sz="quarter" idx="11"/>
          </p:nvPr>
        </p:nvSpPr>
        <p:spPr/>
        <p:txBody>
          <a:bodyPr/>
          <a:lstStyle/>
          <a:p>
            <a:r>
              <a:rPr lang="en-US"/>
              <a:t>©2016 Pearson Education, Inc., Hoboken, NJ. All rights reserved.</a:t>
            </a:r>
          </a:p>
        </p:txBody>
      </p:sp>
    </p:spTree>
    <p:extLst>
      <p:ext uri="{BB962C8B-B14F-4D97-AF65-F5344CB8AC3E}">
        <p14:creationId xmlns:p14="http://schemas.microsoft.com/office/powerpoint/2010/main" val="78286253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8_Page_48"/>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657351" y="0"/>
            <a:ext cx="8875713" cy="6858000"/>
          </a:xfrm>
          <a:prstGeom prst="rect">
            <a:avLst/>
          </a:prstGeom>
          <a:noFill/>
          <a:ln>
            <a:noFill/>
          </a:ln>
        </p:spPr>
      </p:pic>
      <p:sp>
        <p:nvSpPr>
          <p:cNvPr id="3" name="Footer Placeholder 2"/>
          <p:cNvSpPr>
            <a:spLocks noGrp="1"/>
          </p:cNvSpPr>
          <p:nvPr>
            <p:ph type="ftr" sz="quarter" idx="11"/>
          </p:nvPr>
        </p:nvSpPr>
        <p:spPr/>
        <p:txBody>
          <a:bodyPr/>
          <a:lstStyle/>
          <a:p>
            <a:r>
              <a:rPr lang="en-US"/>
              <a:t>©2016 Pearson Education, Inc., Hoboken, NJ. All rights reserved.</a:t>
            </a:r>
          </a:p>
        </p:txBody>
      </p:sp>
    </p:spTree>
    <p:extLst>
      <p:ext uri="{BB962C8B-B14F-4D97-AF65-F5344CB8AC3E}">
        <p14:creationId xmlns:p14="http://schemas.microsoft.com/office/powerpoint/2010/main" val="72746301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8_Page_49"/>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657351" y="0"/>
            <a:ext cx="8875713" cy="6858000"/>
          </a:xfrm>
          <a:prstGeom prst="rect">
            <a:avLst/>
          </a:prstGeom>
          <a:noFill/>
          <a:ln>
            <a:noFill/>
          </a:ln>
        </p:spPr>
      </p:pic>
      <p:sp>
        <p:nvSpPr>
          <p:cNvPr id="3" name="Footer Placeholder 2"/>
          <p:cNvSpPr>
            <a:spLocks noGrp="1"/>
          </p:cNvSpPr>
          <p:nvPr>
            <p:ph type="ftr" sz="quarter" idx="11"/>
          </p:nvPr>
        </p:nvSpPr>
        <p:spPr/>
        <p:txBody>
          <a:bodyPr/>
          <a:lstStyle/>
          <a:p>
            <a:r>
              <a:rPr lang="en-US"/>
              <a:t>©2016 Pearson Education, Inc., Hoboken, NJ. All rights reserved.</a:t>
            </a:r>
          </a:p>
        </p:txBody>
      </p:sp>
    </p:spTree>
    <p:extLst>
      <p:ext uri="{BB962C8B-B14F-4D97-AF65-F5344CB8AC3E}">
        <p14:creationId xmlns:p14="http://schemas.microsoft.com/office/powerpoint/2010/main" val="251518053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8_Page_50"/>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657351" y="0"/>
            <a:ext cx="8875713" cy="6858000"/>
          </a:xfrm>
          <a:prstGeom prst="rect">
            <a:avLst/>
          </a:prstGeom>
          <a:noFill/>
          <a:ln>
            <a:noFill/>
          </a:ln>
        </p:spPr>
      </p:pic>
      <p:sp>
        <p:nvSpPr>
          <p:cNvPr id="3" name="Footer Placeholder 2"/>
          <p:cNvSpPr>
            <a:spLocks noGrp="1"/>
          </p:cNvSpPr>
          <p:nvPr>
            <p:ph type="ftr" sz="quarter" idx="11"/>
          </p:nvPr>
        </p:nvSpPr>
        <p:spPr/>
        <p:txBody>
          <a:bodyPr/>
          <a:lstStyle/>
          <a:p>
            <a:r>
              <a:rPr lang="en-US"/>
              <a:t>©2016 Pearson Education, Inc., Hoboken, NJ. All rights reserved.</a:t>
            </a:r>
          </a:p>
        </p:txBody>
      </p:sp>
    </p:spTree>
    <p:extLst>
      <p:ext uri="{BB962C8B-B14F-4D97-AF65-F5344CB8AC3E}">
        <p14:creationId xmlns:p14="http://schemas.microsoft.com/office/powerpoint/2010/main" val="118903806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8_Page_51"/>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657351" y="0"/>
            <a:ext cx="8875713" cy="6858000"/>
          </a:xfrm>
          <a:prstGeom prst="rect">
            <a:avLst/>
          </a:prstGeom>
          <a:noFill/>
          <a:ln>
            <a:noFill/>
          </a:ln>
        </p:spPr>
      </p:pic>
      <p:sp>
        <p:nvSpPr>
          <p:cNvPr id="3" name="Footer Placeholder 2"/>
          <p:cNvSpPr>
            <a:spLocks noGrp="1"/>
          </p:cNvSpPr>
          <p:nvPr>
            <p:ph type="ftr" sz="quarter" idx="11"/>
          </p:nvPr>
        </p:nvSpPr>
        <p:spPr/>
        <p:txBody>
          <a:bodyPr/>
          <a:lstStyle/>
          <a:p>
            <a:r>
              <a:rPr lang="en-US"/>
              <a:t>©2016 Pearson Education, Inc., Hoboken, NJ. All rights reserved.</a:t>
            </a:r>
          </a:p>
        </p:txBody>
      </p:sp>
    </p:spTree>
    <p:extLst>
      <p:ext uri="{BB962C8B-B14F-4D97-AF65-F5344CB8AC3E}">
        <p14:creationId xmlns:p14="http://schemas.microsoft.com/office/powerpoint/2010/main" val="35486491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3" name="Rectangle 5">
            <a:extLst>
              <a:ext uri="{FF2B5EF4-FFF2-40B4-BE49-F238E27FC236}">
                <a16:creationId xmlns:a16="http://schemas.microsoft.com/office/drawing/2014/main" id="{F1F699C1-313B-0844-B382-A93922AC079D}"/>
              </a:ext>
            </a:extLst>
          </p:cNvPr>
          <p:cNvSpPr>
            <a:spLocks noGrp="1" noChangeArrowheads="1"/>
          </p:cNvSpPr>
          <p:nvPr>
            <p:ph type="title"/>
          </p:nvPr>
        </p:nvSpPr>
        <p:spPr/>
        <p:txBody>
          <a:bodyPr>
            <a:normAutofit/>
          </a:bodyPr>
          <a:lstStyle/>
          <a:p>
            <a:r>
              <a:rPr lang="en-US" altLang="en-US" sz="4800" dirty="0"/>
              <a:t>Printing Integers</a:t>
            </a:r>
          </a:p>
        </p:txBody>
      </p:sp>
      <p:sp>
        <p:nvSpPr>
          <p:cNvPr id="7174" name="Rectangle 6">
            <a:extLst>
              <a:ext uri="{FF2B5EF4-FFF2-40B4-BE49-F238E27FC236}">
                <a16:creationId xmlns:a16="http://schemas.microsoft.com/office/drawing/2014/main" id="{DFEBE6F3-1D2E-0B4D-8A09-AD61E7DEB055}"/>
              </a:ext>
            </a:extLst>
          </p:cNvPr>
          <p:cNvSpPr>
            <a:spLocks noGrp="1" noChangeArrowheads="1"/>
          </p:cNvSpPr>
          <p:nvPr>
            <p:ph type="body" idx="1"/>
          </p:nvPr>
        </p:nvSpPr>
        <p:spPr/>
        <p:txBody>
          <a:bodyPr/>
          <a:lstStyle/>
          <a:p>
            <a:r>
              <a:rPr lang="en-US" altLang="en-US"/>
              <a:t>Integer</a:t>
            </a:r>
          </a:p>
          <a:p>
            <a:pPr lvl="1"/>
            <a:r>
              <a:rPr lang="en-US" altLang="en-US"/>
              <a:t>Whole number (no decimal point):  </a:t>
            </a:r>
            <a:r>
              <a:rPr lang="en-US" altLang="en-US" sz="2000">
                <a:latin typeface="Lucida Console" panose="020B0609040504020204" pitchFamily="49" charset="0"/>
              </a:rPr>
              <a:t>25</a:t>
            </a:r>
            <a:r>
              <a:rPr lang="en-US" altLang="en-US"/>
              <a:t>, </a:t>
            </a:r>
            <a:r>
              <a:rPr lang="en-US" altLang="en-US" sz="2000">
                <a:latin typeface="Lucida Console" panose="020B0609040504020204" pitchFamily="49" charset="0"/>
              </a:rPr>
              <a:t>0</a:t>
            </a:r>
            <a:r>
              <a:rPr lang="en-US" altLang="en-US"/>
              <a:t>, </a:t>
            </a:r>
            <a:r>
              <a:rPr lang="en-US" altLang="en-US" sz="2000">
                <a:latin typeface="Lucida Console" panose="020B0609040504020204" pitchFamily="49" charset="0"/>
              </a:rPr>
              <a:t>-9</a:t>
            </a:r>
          </a:p>
          <a:p>
            <a:pPr lvl="1"/>
            <a:r>
              <a:rPr lang="en-US" altLang="en-US"/>
              <a:t>Positive, negative, or zero</a:t>
            </a:r>
          </a:p>
          <a:p>
            <a:pPr lvl="1"/>
            <a:r>
              <a:rPr lang="en-US" altLang="en-US"/>
              <a:t>Only minus sign prints by default (later we shall change this)</a:t>
            </a:r>
          </a:p>
        </p:txBody>
      </p:sp>
    </p:spTree>
    <p:extLst>
      <p:ext uri="{BB962C8B-B14F-4D97-AF65-F5344CB8AC3E}">
        <p14:creationId xmlns:p14="http://schemas.microsoft.com/office/powerpoint/2010/main" val="114204179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8_Page_52"/>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657351" y="0"/>
            <a:ext cx="8875713" cy="6858000"/>
          </a:xfrm>
          <a:prstGeom prst="rect">
            <a:avLst/>
          </a:prstGeom>
          <a:noFill/>
          <a:ln>
            <a:noFill/>
          </a:ln>
        </p:spPr>
      </p:pic>
      <p:sp>
        <p:nvSpPr>
          <p:cNvPr id="3" name="Footer Placeholder 2"/>
          <p:cNvSpPr>
            <a:spLocks noGrp="1"/>
          </p:cNvSpPr>
          <p:nvPr>
            <p:ph type="ftr" sz="quarter" idx="11"/>
          </p:nvPr>
        </p:nvSpPr>
        <p:spPr/>
        <p:txBody>
          <a:bodyPr/>
          <a:lstStyle/>
          <a:p>
            <a:r>
              <a:rPr lang="en-US"/>
              <a:t>©2016 Pearson Education, Inc., Hoboken, NJ. All rights reserved.</a:t>
            </a:r>
          </a:p>
        </p:txBody>
      </p:sp>
    </p:spTree>
    <p:extLst>
      <p:ext uri="{BB962C8B-B14F-4D97-AF65-F5344CB8AC3E}">
        <p14:creationId xmlns:p14="http://schemas.microsoft.com/office/powerpoint/2010/main" val="152865447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8_Page_53"/>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657351" y="0"/>
            <a:ext cx="8875713" cy="6858000"/>
          </a:xfrm>
          <a:prstGeom prst="rect">
            <a:avLst/>
          </a:prstGeom>
          <a:noFill/>
          <a:ln>
            <a:noFill/>
          </a:ln>
        </p:spPr>
      </p:pic>
      <p:sp>
        <p:nvSpPr>
          <p:cNvPr id="3" name="Footer Placeholder 2"/>
          <p:cNvSpPr>
            <a:spLocks noGrp="1"/>
          </p:cNvSpPr>
          <p:nvPr>
            <p:ph type="ftr" sz="quarter" idx="11"/>
          </p:nvPr>
        </p:nvSpPr>
        <p:spPr/>
        <p:txBody>
          <a:bodyPr/>
          <a:lstStyle/>
          <a:p>
            <a:r>
              <a:rPr lang="en-US"/>
              <a:t>©2016 Pearson Education, Inc., Hoboken, NJ. All rights reserved.</a:t>
            </a:r>
          </a:p>
        </p:txBody>
      </p:sp>
    </p:spTree>
    <p:extLst>
      <p:ext uri="{BB962C8B-B14F-4D97-AF65-F5344CB8AC3E}">
        <p14:creationId xmlns:p14="http://schemas.microsoft.com/office/powerpoint/2010/main" val="4193440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8_Page_54"/>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781861" y="136525"/>
            <a:ext cx="8049779" cy="6219825"/>
          </a:xfrm>
          <a:prstGeom prst="rect">
            <a:avLst/>
          </a:prstGeom>
          <a:noFill/>
          <a:ln>
            <a:noFill/>
          </a:ln>
        </p:spPr>
      </p:pic>
      <p:pic>
        <p:nvPicPr>
          <p:cNvPr id="4" name="Picture 3" descr="chtp8_08_Page_55">
            <a:extLst>
              <a:ext uri="{FF2B5EF4-FFF2-40B4-BE49-F238E27FC236}">
                <a16:creationId xmlns:a16="http://schemas.microsoft.com/office/drawing/2014/main" id="{E857D3A6-8170-D348-9DD6-27B58F0C5412}"/>
              </a:ext>
            </a:extLst>
          </p:cNvPr>
          <p:cNvPicPr>
            <a:picLocks noGrp="1" noChangeAspect="1"/>
          </p:cNvPicPr>
          <p:nvPr isPhoto="1"/>
        </p:nvPicPr>
        <p:blipFill rotWithShape="1">
          <a:blip r:embed="rId3" cstate="print">
            <a:lum/>
            <a:extLst>
              <a:ext uri="{28A0092B-C50C-407E-A947-70E740481C1C}">
                <a14:useLocalDpi xmlns:a14="http://schemas.microsoft.com/office/drawing/2010/main" val="0"/>
              </a:ext>
            </a:extLst>
          </a:blip>
          <a:srcRect l="2444" t="7315" r="49113" b="56596"/>
          <a:stretch/>
        </p:blipFill>
        <p:spPr>
          <a:xfrm>
            <a:off x="7892375" y="4382986"/>
            <a:ext cx="4299625" cy="2475014"/>
          </a:xfrm>
          <a:prstGeom prst="rect">
            <a:avLst/>
          </a:prstGeom>
          <a:noFill/>
          <a:ln>
            <a:noFill/>
          </a:ln>
        </p:spPr>
      </p:pic>
    </p:spTree>
    <p:extLst>
      <p:ext uri="{BB962C8B-B14F-4D97-AF65-F5344CB8AC3E}">
        <p14:creationId xmlns:p14="http://schemas.microsoft.com/office/powerpoint/2010/main" val="110752436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C839CB4-23CB-694F-9B4D-01D935BA423F}"/>
              </a:ext>
            </a:extLst>
          </p:cNvPr>
          <p:cNvSpPr>
            <a:spLocks noGrp="1"/>
          </p:cNvSpPr>
          <p:nvPr>
            <p:ph type="sldNum" sz="quarter" idx="10"/>
          </p:nvPr>
        </p:nvSpPr>
        <p:spPr/>
        <p:txBody>
          <a:bodyPr/>
          <a:lstStyle/>
          <a:p>
            <a:fld id="{E1442DFA-5CC0-2D40-A00C-455DF07271B3}" type="slidenum">
              <a:rPr lang="en-US" altLang="en-US"/>
              <a:pPr/>
              <a:t>83</a:t>
            </a:fld>
            <a:endParaRPr lang="en-US" altLang="en-US"/>
          </a:p>
        </p:txBody>
      </p:sp>
      <p:sp>
        <p:nvSpPr>
          <p:cNvPr id="23556" name="Rectangle 4">
            <a:extLst>
              <a:ext uri="{FF2B5EF4-FFF2-40B4-BE49-F238E27FC236}">
                <a16:creationId xmlns:a16="http://schemas.microsoft.com/office/drawing/2014/main" id="{072AE397-D6DC-2548-A332-7B37BCBB676E}"/>
              </a:ext>
            </a:extLst>
          </p:cNvPr>
          <p:cNvSpPr>
            <a:spLocks noGrp="1" noChangeArrowheads="1"/>
          </p:cNvSpPr>
          <p:nvPr>
            <p:ph type="title"/>
          </p:nvPr>
        </p:nvSpPr>
        <p:spPr/>
        <p:txBody>
          <a:bodyPr>
            <a:normAutofit/>
          </a:bodyPr>
          <a:lstStyle/>
          <a:p>
            <a:r>
              <a:rPr lang="en-US" altLang="en-US" dirty="0"/>
              <a:t>Memory Functions of the String- handling Library</a:t>
            </a:r>
          </a:p>
        </p:txBody>
      </p:sp>
      <p:sp>
        <p:nvSpPr>
          <p:cNvPr id="23557" name="Rectangle 5">
            <a:extLst>
              <a:ext uri="{FF2B5EF4-FFF2-40B4-BE49-F238E27FC236}">
                <a16:creationId xmlns:a16="http://schemas.microsoft.com/office/drawing/2014/main" id="{A8369649-7166-EA42-B65F-BAC1459360C8}"/>
              </a:ext>
            </a:extLst>
          </p:cNvPr>
          <p:cNvSpPr>
            <a:spLocks noGrp="1" noChangeArrowheads="1"/>
          </p:cNvSpPr>
          <p:nvPr>
            <p:ph type="body" idx="1"/>
          </p:nvPr>
        </p:nvSpPr>
        <p:spPr/>
        <p:txBody>
          <a:bodyPr/>
          <a:lstStyle/>
          <a:p>
            <a:r>
              <a:rPr lang="en-US" altLang="en-US"/>
              <a:t>Memory Functions</a:t>
            </a:r>
          </a:p>
          <a:p>
            <a:pPr lvl="1"/>
            <a:r>
              <a:rPr lang="en-US" altLang="en-US"/>
              <a:t>In </a:t>
            </a:r>
            <a:r>
              <a:rPr lang="en-US" altLang="en-US" sz="2000">
                <a:latin typeface="Lucida Console" panose="020B0609040504020204" pitchFamily="49" charset="0"/>
              </a:rPr>
              <a:t>&lt;stdlib.h&gt;</a:t>
            </a:r>
          </a:p>
          <a:p>
            <a:pPr lvl="1"/>
            <a:r>
              <a:rPr lang="en-US" altLang="en-US"/>
              <a:t>Manipulate, compare, and search blocks of memory</a:t>
            </a:r>
          </a:p>
          <a:p>
            <a:pPr lvl="1"/>
            <a:r>
              <a:rPr lang="en-US" altLang="en-US"/>
              <a:t>Can manipulate any block of data</a:t>
            </a:r>
          </a:p>
          <a:p>
            <a:r>
              <a:rPr lang="en-US" altLang="en-US"/>
              <a:t>Pointer parameters are </a:t>
            </a:r>
            <a:r>
              <a:rPr lang="en-US" altLang="en-US" sz="2600">
                <a:latin typeface="Lucida Console" panose="020B0609040504020204" pitchFamily="49" charset="0"/>
              </a:rPr>
              <a:t>void *</a:t>
            </a:r>
          </a:p>
          <a:p>
            <a:pPr lvl="1"/>
            <a:r>
              <a:rPr lang="en-US" altLang="en-US"/>
              <a:t>Any pointer can be assigned to </a:t>
            </a:r>
            <a:r>
              <a:rPr lang="en-US" altLang="en-US" sz="2000">
                <a:latin typeface="Lucida Console" panose="020B0609040504020204" pitchFamily="49" charset="0"/>
              </a:rPr>
              <a:t>void *,</a:t>
            </a:r>
            <a:r>
              <a:rPr lang="en-US" altLang="en-US"/>
              <a:t> and vice versa</a:t>
            </a:r>
          </a:p>
          <a:p>
            <a:pPr lvl="1"/>
            <a:r>
              <a:rPr lang="en-US" altLang="en-US" sz="2000">
                <a:latin typeface="Lucida Console" panose="020B0609040504020204" pitchFamily="49" charset="0"/>
              </a:rPr>
              <a:t>void *</a:t>
            </a:r>
            <a:r>
              <a:rPr lang="en-US" altLang="en-US"/>
              <a:t> cannot be dereferenced</a:t>
            </a:r>
          </a:p>
          <a:p>
            <a:pPr lvl="2"/>
            <a:r>
              <a:rPr lang="en-US" altLang="en-US"/>
              <a:t>Each function receives a size argument specifying the number of bytes (characters) to process</a:t>
            </a:r>
          </a:p>
          <a:p>
            <a:pPr lvl="1"/>
            <a:endParaRPr lang="en-US" altLang="en-US"/>
          </a:p>
          <a:p>
            <a:endParaRPr lang="en-US" altLang="en-US"/>
          </a:p>
        </p:txBody>
      </p:sp>
    </p:spTree>
    <p:extLst>
      <p:ext uri="{BB962C8B-B14F-4D97-AF65-F5344CB8AC3E}">
        <p14:creationId xmlns:p14="http://schemas.microsoft.com/office/powerpoint/2010/main" val="139926768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07D6616-9F90-854C-AF09-7E2702531D5E}"/>
              </a:ext>
            </a:extLst>
          </p:cNvPr>
          <p:cNvSpPr>
            <a:spLocks noGrp="1"/>
          </p:cNvSpPr>
          <p:nvPr>
            <p:ph type="sldNum" sz="quarter" idx="10"/>
          </p:nvPr>
        </p:nvSpPr>
        <p:spPr/>
        <p:txBody>
          <a:bodyPr/>
          <a:lstStyle/>
          <a:p>
            <a:fld id="{6130B7BE-D898-F548-8470-9B2D12438CDA}" type="slidenum">
              <a:rPr lang="en-US" altLang="en-US"/>
              <a:pPr/>
              <a:t>84</a:t>
            </a:fld>
            <a:endParaRPr lang="en-US" altLang="en-US"/>
          </a:p>
        </p:txBody>
      </p:sp>
      <p:graphicFrame>
        <p:nvGraphicFramePr>
          <p:cNvPr id="24583" name="Object 7">
            <a:extLst>
              <a:ext uri="{FF2B5EF4-FFF2-40B4-BE49-F238E27FC236}">
                <a16:creationId xmlns:a16="http://schemas.microsoft.com/office/drawing/2014/main" id="{16C2F0CB-A97F-A840-876C-874AF68AEB08}"/>
              </a:ext>
            </a:extLst>
          </p:cNvPr>
          <p:cNvGraphicFramePr>
            <a:graphicFrameLocks noChangeAspect="1"/>
          </p:cNvGraphicFramePr>
          <p:nvPr/>
        </p:nvGraphicFramePr>
        <p:xfrm>
          <a:off x="1041756" y="1432561"/>
          <a:ext cx="9900564" cy="5140977"/>
        </p:xfrm>
        <a:graphic>
          <a:graphicData uri="http://schemas.openxmlformats.org/presentationml/2006/ole">
            <mc:AlternateContent xmlns:mc="http://schemas.openxmlformats.org/markup-compatibility/2006">
              <mc:Choice xmlns:v="urn:schemas-microsoft-com:vml" Requires="v">
                <p:oleObj spid="_x0000_s59399" name="Document" r:id="rId3" imgW="36842700" imgH="18821400" progId="Word.Document.8">
                  <p:embed/>
                </p:oleObj>
              </mc:Choice>
              <mc:Fallback>
                <p:oleObj name="Document" r:id="rId3" imgW="36842700" imgH="18821400" progId="Word.Document.8">
                  <p:embed/>
                  <p:pic>
                    <p:nvPicPr>
                      <p:cNvPr id="24583" name="Object 7">
                        <a:extLst>
                          <a:ext uri="{FF2B5EF4-FFF2-40B4-BE49-F238E27FC236}">
                            <a16:creationId xmlns:a16="http://schemas.microsoft.com/office/drawing/2014/main" id="{16C2F0CB-A97F-A840-876C-874AF68AEB0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1756" y="1432561"/>
                        <a:ext cx="9900564" cy="5140977"/>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5019906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8_Page_59"/>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657351" y="0"/>
            <a:ext cx="8875713" cy="6858000"/>
          </a:xfrm>
          <a:prstGeom prst="rect">
            <a:avLst/>
          </a:prstGeom>
          <a:noFill/>
          <a:ln>
            <a:noFill/>
          </a:ln>
        </p:spPr>
      </p:pic>
      <p:sp>
        <p:nvSpPr>
          <p:cNvPr id="3" name="Footer Placeholder 2"/>
          <p:cNvSpPr>
            <a:spLocks noGrp="1"/>
          </p:cNvSpPr>
          <p:nvPr>
            <p:ph type="ftr" sz="quarter" idx="11"/>
          </p:nvPr>
        </p:nvSpPr>
        <p:spPr/>
        <p:txBody>
          <a:bodyPr/>
          <a:lstStyle/>
          <a:p>
            <a:r>
              <a:rPr lang="en-US"/>
              <a:t>©2016 Pearson Education, Inc., Hoboken, NJ. All rights reserved.</a:t>
            </a:r>
          </a:p>
        </p:txBody>
      </p:sp>
    </p:spTree>
    <p:extLst>
      <p:ext uri="{BB962C8B-B14F-4D97-AF65-F5344CB8AC3E}">
        <p14:creationId xmlns:p14="http://schemas.microsoft.com/office/powerpoint/2010/main" val="64084472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8_Page_61"/>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657351" y="0"/>
            <a:ext cx="8875713" cy="6858000"/>
          </a:xfrm>
          <a:prstGeom prst="rect">
            <a:avLst/>
          </a:prstGeom>
          <a:noFill/>
          <a:ln>
            <a:noFill/>
          </a:ln>
        </p:spPr>
      </p:pic>
      <p:sp>
        <p:nvSpPr>
          <p:cNvPr id="3" name="Footer Placeholder 2"/>
          <p:cNvSpPr>
            <a:spLocks noGrp="1"/>
          </p:cNvSpPr>
          <p:nvPr>
            <p:ph type="ftr" sz="quarter" idx="11"/>
          </p:nvPr>
        </p:nvSpPr>
        <p:spPr/>
        <p:txBody>
          <a:bodyPr/>
          <a:lstStyle/>
          <a:p>
            <a:r>
              <a:rPr lang="en-US"/>
              <a:t>©2016 Pearson Education, Inc., Hoboken, NJ. All rights reserved.</a:t>
            </a:r>
          </a:p>
        </p:txBody>
      </p:sp>
    </p:spTree>
    <p:extLst>
      <p:ext uri="{BB962C8B-B14F-4D97-AF65-F5344CB8AC3E}">
        <p14:creationId xmlns:p14="http://schemas.microsoft.com/office/powerpoint/2010/main" val="121952661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8_Page_62"/>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657351" y="0"/>
            <a:ext cx="8875713" cy="6858000"/>
          </a:xfrm>
          <a:prstGeom prst="rect">
            <a:avLst/>
          </a:prstGeom>
          <a:noFill/>
          <a:ln>
            <a:noFill/>
          </a:ln>
        </p:spPr>
      </p:pic>
      <p:sp>
        <p:nvSpPr>
          <p:cNvPr id="3" name="Footer Placeholder 2"/>
          <p:cNvSpPr>
            <a:spLocks noGrp="1"/>
          </p:cNvSpPr>
          <p:nvPr>
            <p:ph type="ftr" sz="quarter" idx="11"/>
          </p:nvPr>
        </p:nvSpPr>
        <p:spPr/>
        <p:txBody>
          <a:bodyPr/>
          <a:lstStyle/>
          <a:p>
            <a:r>
              <a:rPr lang="en-US"/>
              <a:t>©2016 Pearson Education, Inc., Hoboken, NJ. All rights reserved.</a:t>
            </a:r>
          </a:p>
        </p:txBody>
      </p:sp>
    </p:spTree>
    <p:extLst>
      <p:ext uri="{BB962C8B-B14F-4D97-AF65-F5344CB8AC3E}">
        <p14:creationId xmlns:p14="http://schemas.microsoft.com/office/powerpoint/2010/main" val="193052425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8_Page_63"/>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657351" y="0"/>
            <a:ext cx="8875713" cy="6858000"/>
          </a:xfrm>
          <a:prstGeom prst="rect">
            <a:avLst/>
          </a:prstGeom>
          <a:noFill/>
          <a:ln>
            <a:noFill/>
          </a:ln>
        </p:spPr>
      </p:pic>
      <p:sp>
        <p:nvSpPr>
          <p:cNvPr id="3" name="Footer Placeholder 2"/>
          <p:cNvSpPr>
            <a:spLocks noGrp="1"/>
          </p:cNvSpPr>
          <p:nvPr>
            <p:ph type="ftr" sz="quarter" idx="11"/>
          </p:nvPr>
        </p:nvSpPr>
        <p:spPr/>
        <p:txBody>
          <a:bodyPr/>
          <a:lstStyle/>
          <a:p>
            <a:r>
              <a:rPr lang="en-US"/>
              <a:t>©2016 Pearson Education, Inc., Hoboken, NJ. All rights reserved.</a:t>
            </a:r>
          </a:p>
        </p:txBody>
      </p:sp>
    </p:spTree>
    <p:extLst>
      <p:ext uri="{BB962C8B-B14F-4D97-AF65-F5344CB8AC3E}">
        <p14:creationId xmlns:p14="http://schemas.microsoft.com/office/powerpoint/2010/main" val="423345972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8_Page_65"/>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657351" y="0"/>
            <a:ext cx="8875713" cy="6858000"/>
          </a:xfrm>
          <a:prstGeom prst="rect">
            <a:avLst/>
          </a:prstGeom>
          <a:noFill/>
          <a:ln>
            <a:noFill/>
          </a:ln>
        </p:spPr>
      </p:pic>
      <p:sp>
        <p:nvSpPr>
          <p:cNvPr id="3" name="Footer Placeholder 2"/>
          <p:cNvSpPr>
            <a:spLocks noGrp="1"/>
          </p:cNvSpPr>
          <p:nvPr>
            <p:ph type="ftr" sz="quarter" idx="11"/>
          </p:nvPr>
        </p:nvSpPr>
        <p:spPr/>
        <p:txBody>
          <a:bodyPr/>
          <a:lstStyle/>
          <a:p>
            <a:r>
              <a:rPr lang="en-US"/>
              <a:t>©2016 Pearson Education, Inc., Hoboken, NJ. All rights reserved.</a:t>
            </a:r>
          </a:p>
        </p:txBody>
      </p:sp>
    </p:spTree>
    <p:extLst>
      <p:ext uri="{BB962C8B-B14F-4D97-AF65-F5344CB8AC3E}">
        <p14:creationId xmlns:p14="http://schemas.microsoft.com/office/powerpoint/2010/main" val="2614893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4" name="Rectangle 4">
            <a:extLst>
              <a:ext uri="{FF2B5EF4-FFF2-40B4-BE49-F238E27FC236}">
                <a16:creationId xmlns:a16="http://schemas.microsoft.com/office/drawing/2014/main" id="{D9604BF2-A751-594A-B1C4-91B7FF5F9F0A}"/>
              </a:ext>
            </a:extLst>
          </p:cNvPr>
          <p:cNvSpPr>
            <a:spLocks noGrp="1" noChangeArrowheads="1"/>
          </p:cNvSpPr>
          <p:nvPr>
            <p:ph type="title"/>
          </p:nvPr>
        </p:nvSpPr>
        <p:spPr/>
        <p:txBody>
          <a:bodyPr>
            <a:normAutofit/>
          </a:bodyPr>
          <a:lstStyle/>
          <a:p>
            <a:r>
              <a:rPr lang="en-US" altLang="en-US" sz="4800" dirty="0"/>
              <a:t>Printing Floating-Point Numbers</a:t>
            </a:r>
          </a:p>
        </p:txBody>
      </p:sp>
      <p:sp>
        <p:nvSpPr>
          <p:cNvPr id="10245" name="Rectangle 5">
            <a:extLst>
              <a:ext uri="{FF2B5EF4-FFF2-40B4-BE49-F238E27FC236}">
                <a16:creationId xmlns:a16="http://schemas.microsoft.com/office/drawing/2014/main" id="{690546A6-A5E9-354C-BAA0-C6D25E586726}"/>
              </a:ext>
            </a:extLst>
          </p:cNvPr>
          <p:cNvSpPr>
            <a:spLocks noGrp="1" noChangeArrowheads="1"/>
          </p:cNvSpPr>
          <p:nvPr>
            <p:ph type="body" idx="1"/>
          </p:nvPr>
        </p:nvSpPr>
        <p:spPr/>
        <p:txBody>
          <a:bodyPr>
            <a:normAutofit lnSpcReduction="10000"/>
          </a:bodyPr>
          <a:lstStyle/>
          <a:p>
            <a:r>
              <a:rPr lang="en-US" altLang="en-US" sz="3200" dirty="0"/>
              <a:t>Floating Point Numbers</a:t>
            </a:r>
          </a:p>
          <a:p>
            <a:pPr lvl="1"/>
            <a:r>
              <a:rPr lang="en-US" altLang="en-US" sz="2800" dirty="0"/>
              <a:t>Have a decimal point (</a:t>
            </a:r>
            <a:r>
              <a:rPr lang="en-US" altLang="en-US" dirty="0">
                <a:latin typeface="Lucida Console" panose="020B0609040504020204" pitchFamily="49" charset="0"/>
              </a:rPr>
              <a:t>33.5</a:t>
            </a:r>
            <a:r>
              <a:rPr lang="en-US" altLang="en-US" sz="2800" dirty="0"/>
              <a:t>)</a:t>
            </a:r>
          </a:p>
          <a:p>
            <a:pPr lvl="1"/>
            <a:r>
              <a:rPr lang="en-US" altLang="en-US" sz="2800" dirty="0"/>
              <a:t>Exponential notation (computer's version of scientific notation)</a:t>
            </a:r>
          </a:p>
          <a:p>
            <a:pPr lvl="2"/>
            <a:r>
              <a:rPr lang="en-US" altLang="en-US" dirty="0">
                <a:latin typeface="Lucida Console" panose="020B0609040504020204" pitchFamily="49" charset="0"/>
              </a:rPr>
              <a:t>150.3</a:t>
            </a:r>
            <a:r>
              <a:rPr lang="en-US" altLang="en-US" sz="2400" dirty="0"/>
              <a:t> is </a:t>
            </a:r>
            <a:r>
              <a:rPr lang="en-US" altLang="en-US" dirty="0">
                <a:latin typeface="Lucida Console" panose="020B0609040504020204" pitchFamily="49" charset="0"/>
              </a:rPr>
              <a:t>1.503 x 10²</a:t>
            </a:r>
            <a:r>
              <a:rPr lang="en-US" altLang="en-US" sz="2400" dirty="0"/>
              <a:t> in scientific</a:t>
            </a:r>
          </a:p>
          <a:p>
            <a:pPr lvl="2"/>
            <a:r>
              <a:rPr lang="en-US" altLang="en-US" dirty="0">
                <a:latin typeface="Lucida Console" panose="020B0609040504020204" pitchFamily="49" charset="0"/>
              </a:rPr>
              <a:t>150.3</a:t>
            </a:r>
            <a:r>
              <a:rPr lang="en-US" altLang="en-US" sz="2400" dirty="0"/>
              <a:t> is </a:t>
            </a:r>
            <a:r>
              <a:rPr lang="en-US" altLang="en-US" dirty="0">
                <a:latin typeface="Lucida Console" panose="020B0609040504020204" pitchFamily="49" charset="0"/>
              </a:rPr>
              <a:t>1.503E+02</a:t>
            </a:r>
            <a:r>
              <a:rPr lang="en-US" altLang="en-US" sz="2400" dirty="0"/>
              <a:t> in exponential (</a:t>
            </a:r>
            <a:r>
              <a:rPr lang="en-US" altLang="en-US" dirty="0">
                <a:latin typeface="Lucida Console" panose="020B0609040504020204" pitchFamily="49" charset="0"/>
              </a:rPr>
              <a:t>E</a:t>
            </a:r>
            <a:r>
              <a:rPr lang="en-US" altLang="en-US" sz="2400" dirty="0"/>
              <a:t> stands for exponent)</a:t>
            </a:r>
          </a:p>
          <a:p>
            <a:pPr lvl="2"/>
            <a:r>
              <a:rPr lang="en-US" altLang="en-US" sz="2400" dirty="0"/>
              <a:t>use </a:t>
            </a:r>
            <a:r>
              <a:rPr lang="en-US" altLang="en-US" dirty="0">
                <a:latin typeface="Lucida Console" panose="020B0609040504020204" pitchFamily="49" charset="0"/>
              </a:rPr>
              <a:t>e</a:t>
            </a:r>
            <a:r>
              <a:rPr lang="en-US" altLang="en-US" sz="2400" dirty="0"/>
              <a:t> or </a:t>
            </a:r>
            <a:r>
              <a:rPr lang="en-US" altLang="en-US" dirty="0">
                <a:latin typeface="Lucida Console" panose="020B0609040504020204" pitchFamily="49" charset="0"/>
              </a:rPr>
              <a:t>E</a:t>
            </a:r>
          </a:p>
          <a:p>
            <a:pPr lvl="1"/>
            <a:r>
              <a:rPr lang="en-US" altLang="en-US" dirty="0">
                <a:latin typeface="Lucida Console" panose="020B0609040504020204" pitchFamily="49" charset="0"/>
              </a:rPr>
              <a:t>f</a:t>
            </a:r>
            <a:r>
              <a:rPr lang="en-US" altLang="en-US" sz="2800" dirty="0"/>
              <a:t> </a:t>
            </a:r>
            <a:r>
              <a:rPr lang="en-US" altLang="en-US" sz="2800" dirty="0">
                <a:cs typeface="Times New Roman" panose="02020603050405020304" pitchFamily="18" charset="0"/>
              </a:rPr>
              <a:t>– </a:t>
            </a:r>
            <a:r>
              <a:rPr lang="en-US" altLang="en-US" sz="2800" dirty="0"/>
              <a:t>print floating point with at least one digit to left of decimal</a:t>
            </a:r>
          </a:p>
          <a:p>
            <a:pPr lvl="1"/>
            <a:r>
              <a:rPr lang="en-US" altLang="en-US" dirty="0">
                <a:latin typeface="Lucida Console" panose="020B0609040504020204" pitchFamily="49" charset="0"/>
              </a:rPr>
              <a:t>g</a:t>
            </a:r>
            <a:r>
              <a:rPr lang="en-US" altLang="en-US" sz="2800" dirty="0"/>
              <a:t> (or</a:t>
            </a:r>
            <a:r>
              <a:rPr lang="en-US" altLang="en-US" dirty="0">
                <a:latin typeface="Lucida Console" panose="020B0609040504020204" pitchFamily="49" charset="0"/>
              </a:rPr>
              <a:t> G</a:t>
            </a:r>
            <a:r>
              <a:rPr lang="en-US" altLang="en-US" sz="2800" dirty="0"/>
              <a:t>) - prints in </a:t>
            </a:r>
            <a:r>
              <a:rPr lang="en-US" altLang="en-US" dirty="0">
                <a:latin typeface="Lucida Console" panose="020B0609040504020204" pitchFamily="49" charset="0"/>
              </a:rPr>
              <a:t>f</a:t>
            </a:r>
            <a:r>
              <a:rPr lang="en-US" altLang="en-US" sz="2800" dirty="0"/>
              <a:t> or </a:t>
            </a:r>
            <a:r>
              <a:rPr lang="en-US" altLang="en-US" dirty="0">
                <a:latin typeface="Lucida Console" panose="020B0609040504020204" pitchFamily="49" charset="0"/>
              </a:rPr>
              <a:t>e</a:t>
            </a:r>
            <a:r>
              <a:rPr lang="en-US" altLang="en-US" sz="2800" dirty="0"/>
              <a:t> with no trailing zeros (</a:t>
            </a:r>
            <a:r>
              <a:rPr lang="en-US" altLang="en-US" dirty="0">
                <a:latin typeface="Lucida Console" panose="020B0609040504020204" pitchFamily="49" charset="0"/>
              </a:rPr>
              <a:t>1.2300</a:t>
            </a:r>
            <a:r>
              <a:rPr lang="en-US" altLang="en-US" sz="2800" dirty="0"/>
              <a:t> becomes </a:t>
            </a:r>
            <a:r>
              <a:rPr lang="en-US" altLang="en-US" dirty="0">
                <a:latin typeface="Lucida Console" panose="020B0609040504020204" pitchFamily="49" charset="0"/>
              </a:rPr>
              <a:t>1.23</a:t>
            </a:r>
            <a:r>
              <a:rPr lang="en-US" altLang="en-US" sz="2800" dirty="0"/>
              <a:t>)</a:t>
            </a:r>
          </a:p>
          <a:p>
            <a:pPr lvl="2"/>
            <a:r>
              <a:rPr lang="en-US" altLang="en-US" sz="2400" dirty="0"/>
              <a:t>Use exponential if exponent less than </a:t>
            </a:r>
            <a:r>
              <a:rPr lang="en-US" altLang="en-US" dirty="0">
                <a:latin typeface="Lucida Console" panose="020B0609040504020204" pitchFamily="49" charset="0"/>
              </a:rPr>
              <a:t>-4</a:t>
            </a:r>
            <a:r>
              <a:rPr lang="en-US" altLang="en-US" sz="2400" dirty="0"/>
              <a:t>, or greater than or equal to precision (</a:t>
            </a:r>
            <a:r>
              <a:rPr lang="en-US" altLang="en-US" dirty="0">
                <a:latin typeface="Lucida Console" panose="020B0609040504020204" pitchFamily="49" charset="0"/>
              </a:rPr>
              <a:t>6</a:t>
            </a:r>
            <a:r>
              <a:rPr lang="en-US" altLang="en-US" sz="2400" dirty="0"/>
              <a:t> digits by default)</a:t>
            </a:r>
          </a:p>
        </p:txBody>
      </p:sp>
    </p:spTree>
    <p:extLst>
      <p:ext uri="{BB962C8B-B14F-4D97-AF65-F5344CB8AC3E}">
        <p14:creationId xmlns:p14="http://schemas.microsoft.com/office/powerpoint/2010/main" val="85623844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9A81590-835F-0A4B-BFDF-CFB4D3F48BF1}"/>
              </a:ext>
            </a:extLst>
          </p:cNvPr>
          <p:cNvSpPr>
            <a:spLocks noGrp="1"/>
          </p:cNvSpPr>
          <p:nvPr>
            <p:ph type="sldNum" sz="quarter" idx="10"/>
          </p:nvPr>
        </p:nvSpPr>
        <p:spPr/>
        <p:txBody>
          <a:bodyPr/>
          <a:lstStyle/>
          <a:p>
            <a:fld id="{97C8A967-1222-734B-B2E8-EE2F9AFA5F31}" type="slidenum">
              <a:rPr lang="en-US" altLang="en-US"/>
              <a:pPr/>
              <a:t>90</a:t>
            </a:fld>
            <a:endParaRPr lang="en-US" altLang="en-US"/>
          </a:p>
        </p:txBody>
      </p:sp>
      <p:sp>
        <p:nvSpPr>
          <p:cNvPr id="22532" name="Rectangle 4">
            <a:extLst>
              <a:ext uri="{FF2B5EF4-FFF2-40B4-BE49-F238E27FC236}">
                <a16:creationId xmlns:a16="http://schemas.microsoft.com/office/drawing/2014/main" id="{994716F2-4EAE-A544-9586-7E548964E44E}"/>
              </a:ext>
            </a:extLst>
          </p:cNvPr>
          <p:cNvSpPr>
            <a:spLocks noGrp="1" noChangeArrowheads="1"/>
          </p:cNvSpPr>
          <p:nvPr>
            <p:ph type="title"/>
          </p:nvPr>
        </p:nvSpPr>
        <p:spPr/>
        <p:txBody>
          <a:bodyPr>
            <a:normAutofit/>
          </a:bodyPr>
          <a:lstStyle/>
          <a:p>
            <a:r>
              <a:rPr lang="en-US" altLang="en-US" dirty="0"/>
              <a:t>Other Functions of the String Handling Library</a:t>
            </a:r>
          </a:p>
        </p:txBody>
      </p:sp>
      <p:sp>
        <p:nvSpPr>
          <p:cNvPr id="22533" name="Rectangle 5">
            <a:extLst>
              <a:ext uri="{FF2B5EF4-FFF2-40B4-BE49-F238E27FC236}">
                <a16:creationId xmlns:a16="http://schemas.microsoft.com/office/drawing/2014/main" id="{06401486-FB36-3B48-B3B0-46B6FFE162FC}"/>
              </a:ext>
            </a:extLst>
          </p:cNvPr>
          <p:cNvSpPr>
            <a:spLocks noGrp="1" noChangeArrowheads="1"/>
          </p:cNvSpPr>
          <p:nvPr>
            <p:ph type="body" idx="1"/>
          </p:nvPr>
        </p:nvSpPr>
        <p:spPr/>
        <p:txBody>
          <a:bodyPr/>
          <a:lstStyle/>
          <a:p>
            <a:r>
              <a:rPr lang="en-US" altLang="en-US" sz="2600">
                <a:latin typeface="Lucida Console" panose="020B0609040504020204" pitchFamily="49" charset="0"/>
              </a:rPr>
              <a:t>char *strerror( int errornum );</a:t>
            </a:r>
            <a:r>
              <a:rPr lang="en-US" altLang="en-US" b="1">
                <a:latin typeface="Courier New" panose="02070309020205020404" pitchFamily="49" charset="0"/>
              </a:rPr>
              <a:t> </a:t>
            </a:r>
          </a:p>
          <a:p>
            <a:pPr lvl="1"/>
            <a:r>
              <a:rPr lang="en-US" altLang="en-US"/>
              <a:t>Creates a system-dependent error message based on </a:t>
            </a:r>
            <a:r>
              <a:rPr lang="en-US" altLang="en-US" sz="2000">
                <a:latin typeface="Lucida Console" panose="020B0609040504020204" pitchFamily="49" charset="0"/>
              </a:rPr>
              <a:t>errornum</a:t>
            </a:r>
          </a:p>
          <a:p>
            <a:pPr lvl="1"/>
            <a:r>
              <a:rPr lang="en-US" altLang="en-US"/>
              <a:t>Returns a pointer to the string</a:t>
            </a:r>
          </a:p>
          <a:p>
            <a:r>
              <a:rPr lang="en-US" altLang="en-US" sz="2600">
                <a:latin typeface="Lucida Console" panose="020B0609040504020204" pitchFamily="49" charset="0"/>
              </a:rPr>
              <a:t>size_t strlen( const char *s );</a:t>
            </a:r>
            <a:r>
              <a:rPr lang="en-US" altLang="en-US" b="1">
                <a:latin typeface="Courier New" panose="02070309020205020404" pitchFamily="49" charset="0"/>
              </a:rPr>
              <a:t> </a:t>
            </a:r>
          </a:p>
          <a:p>
            <a:pPr lvl="1"/>
            <a:r>
              <a:rPr lang="en-US" altLang="en-US"/>
              <a:t>Returns the number of characters (before </a:t>
            </a:r>
            <a:r>
              <a:rPr lang="en-US" altLang="en-US" sz="2000">
                <a:latin typeface="Lucida Console" panose="020B0609040504020204" pitchFamily="49" charset="0"/>
              </a:rPr>
              <a:t>NULL</a:t>
            </a:r>
            <a:r>
              <a:rPr lang="en-US" altLang="en-US"/>
              <a:t>) in string </a:t>
            </a:r>
            <a:r>
              <a:rPr lang="en-US" altLang="en-US" sz="2000">
                <a:latin typeface="Lucida Console" panose="020B0609040504020204" pitchFamily="49" charset="0"/>
              </a:rPr>
              <a:t>s</a:t>
            </a:r>
          </a:p>
        </p:txBody>
      </p:sp>
    </p:spTree>
    <p:extLst>
      <p:ext uri="{BB962C8B-B14F-4D97-AF65-F5344CB8AC3E}">
        <p14:creationId xmlns:p14="http://schemas.microsoft.com/office/powerpoint/2010/main" val="6734468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8_Page_67"/>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657351" y="0"/>
            <a:ext cx="8875713" cy="6858000"/>
          </a:xfrm>
          <a:prstGeom prst="rect">
            <a:avLst/>
          </a:prstGeom>
          <a:noFill/>
          <a:ln>
            <a:noFill/>
          </a:ln>
        </p:spPr>
      </p:pic>
      <p:sp>
        <p:nvSpPr>
          <p:cNvPr id="3" name="Footer Placeholder 2"/>
          <p:cNvSpPr>
            <a:spLocks noGrp="1"/>
          </p:cNvSpPr>
          <p:nvPr>
            <p:ph type="ftr" sz="quarter" idx="11"/>
          </p:nvPr>
        </p:nvSpPr>
        <p:spPr/>
        <p:txBody>
          <a:bodyPr/>
          <a:lstStyle/>
          <a:p>
            <a:r>
              <a:rPr lang="en-US"/>
              <a:t>©2016 Pearson Education, Inc., Hoboken, NJ. All rights reserved.</a:t>
            </a:r>
          </a:p>
        </p:txBody>
      </p:sp>
    </p:spTree>
    <p:extLst>
      <p:ext uri="{BB962C8B-B14F-4D97-AF65-F5344CB8AC3E}">
        <p14:creationId xmlns:p14="http://schemas.microsoft.com/office/powerpoint/2010/main" val="100984966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8_Page_68"/>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657351" y="0"/>
            <a:ext cx="8875713" cy="6858000"/>
          </a:xfrm>
          <a:prstGeom prst="rect">
            <a:avLst/>
          </a:prstGeom>
          <a:noFill/>
          <a:ln>
            <a:noFill/>
          </a:ln>
        </p:spPr>
      </p:pic>
      <p:sp>
        <p:nvSpPr>
          <p:cNvPr id="3" name="Footer Placeholder 2"/>
          <p:cNvSpPr>
            <a:spLocks noGrp="1"/>
          </p:cNvSpPr>
          <p:nvPr>
            <p:ph type="ftr" sz="quarter" idx="11"/>
          </p:nvPr>
        </p:nvSpPr>
        <p:spPr/>
        <p:txBody>
          <a:bodyPr/>
          <a:lstStyle/>
          <a:p>
            <a:r>
              <a:rPr lang="en-US"/>
              <a:t>©2016 Pearson Education, Inc., Hoboken, NJ. All rights reserved.</a:t>
            </a:r>
          </a:p>
        </p:txBody>
      </p:sp>
    </p:spTree>
    <p:extLst>
      <p:ext uri="{BB962C8B-B14F-4D97-AF65-F5344CB8AC3E}">
        <p14:creationId xmlns:p14="http://schemas.microsoft.com/office/powerpoint/2010/main" val="10140290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solidFill>
                  <a:srgbClr val="24B5A1"/>
                </a:solidFill>
                <a:latin typeface="Calibri" panose="020F0502020204030204" pitchFamily="34" charset="0"/>
              </a:rPr>
              <a:t>8.11  </a:t>
            </a:r>
            <a:r>
              <a:rPr lang="en-US" dirty="0">
                <a:solidFill>
                  <a:srgbClr val="3380E6"/>
                </a:solidFill>
                <a:latin typeface="Calibri" panose="020F0502020204030204" pitchFamily="34" charset="0"/>
              </a:rPr>
              <a:t>Secure C Programming</a:t>
            </a:r>
            <a:endParaRPr lang="en-US" dirty="0">
              <a:solidFill>
                <a:srgbClr val="3380E6"/>
              </a:solidFill>
              <a:latin typeface="Consolas" panose="020B0609020204030204" pitchFamily="49" charset="0"/>
            </a:endParaRPr>
          </a:p>
        </p:txBody>
      </p:sp>
      <p:sp>
        <p:nvSpPr>
          <p:cNvPr id="153603" name="Text Placeholder 2"/>
          <p:cNvSpPr>
            <a:spLocks noGrp="1"/>
          </p:cNvSpPr>
          <p:nvPr>
            <p:ph type="body" idx="1"/>
          </p:nvPr>
        </p:nvSpPr>
        <p:spPr/>
        <p:txBody>
          <a:bodyPr>
            <a:normAutofit/>
          </a:bodyPr>
          <a:lstStyle/>
          <a:p>
            <a:pPr marL="109537" indent="0">
              <a:buNone/>
              <a:defRPr/>
            </a:pPr>
            <a:r>
              <a:rPr lang="en-US" b="1" i="1" dirty="0">
                <a:solidFill>
                  <a:srgbClr val="000000"/>
                </a:solidFill>
                <a:latin typeface="Cambria" panose="02040503050406030204" pitchFamily="18" charset="0"/>
                <a:cs typeface="Times New Roman" pitchFamily="18" charset="0"/>
              </a:rPr>
              <a:t>Secure String-Processing Functions  </a:t>
            </a:r>
          </a:p>
          <a:p>
            <a:pPr eaLnBrk="1" hangingPunct="1">
              <a:defRPr/>
            </a:pPr>
            <a:r>
              <a:rPr lang="en-US" dirty="0">
                <a:solidFill>
                  <a:srgbClr val="000000"/>
                </a:solidFill>
                <a:latin typeface="Cambria" panose="02040503050406030204" pitchFamily="18" charset="0"/>
                <a:cs typeface="Times New Roman" pitchFamily="18" charset="0"/>
              </a:rPr>
              <a:t>In this chapter, we presented functions </a:t>
            </a:r>
            <a:r>
              <a:rPr lang="en-US" sz="2400" dirty="0" err="1">
                <a:solidFill>
                  <a:srgbClr val="000000"/>
                </a:solidFill>
                <a:latin typeface="Consolas" panose="020B0609020204030204" pitchFamily="49" charset="0"/>
                <a:cs typeface="Times New Roman" pitchFamily="18" charset="0"/>
              </a:rPr>
              <a:t>sprintf</a:t>
            </a:r>
            <a:r>
              <a:rPr lang="en-US" dirty="0">
                <a:solidFill>
                  <a:srgbClr val="000000"/>
                </a:solidFill>
                <a:latin typeface="Cambria" panose="02040503050406030204" pitchFamily="18" charset="0"/>
                <a:cs typeface="Times New Roman" pitchFamily="18" charset="0"/>
              </a:rPr>
              <a:t>, </a:t>
            </a:r>
            <a:r>
              <a:rPr lang="en-US" sz="2400" dirty="0" err="1">
                <a:solidFill>
                  <a:srgbClr val="000000"/>
                </a:solidFill>
                <a:latin typeface="Consolas" panose="020B0609020204030204" pitchFamily="49" charset="0"/>
                <a:cs typeface="Times New Roman" pitchFamily="18" charset="0"/>
              </a:rPr>
              <a:t>strcpy</a:t>
            </a:r>
            <a:r>
              <a:rPr lang="en-US" dirty="0">
                <a:solidFill>
                  <a:srgbClr val="000000"/>
                </a:solidFill>
                <a:latin typeface="Cambria" panose="02040503050406030204" pitchFamily="18" charset="0"/>
                <a:cs typeface="Times New Roman" pitchFamily="18" charset="0"/>
              </a:rPr>
              <a:t>, </a:t>
            </a:r>
            <a:r>
              <a:rPr lang="en-US" sz="2400" dirty="0" err="1">
                <a:solidFill>
                  <a:srgbClr val="000000"/>
                </a:solidFill>
                <a:latin typeface="Consolas" panose="020B0609020204030204" pitchFamily="49" charset="0"/>
                <a:cs typeface="Times New Roman" pitchFamily="18" charset="0"/>
              </a:rPr>
              <a:t>strncpy</a:t>
            </a:r>
            <a:r>
              <a:rPr lang="en-US" dirty="0">
                <a:solidFill>
                  <a:srgbClr val="000000"/>
                </a:solidFill>
                <a:latin typeface="Cambria" panose="02040503050406030204" pitchFamily="18" charset="0"/>
                <a:cs typeface="Times New Roman" pitchFamily="18" charset="0"/>
              </a:rPr>
              <a:t>, </a:t>
            </a:r>
            <a:r>
              <a:rPr lang="en-US" sz="2400" dirty="0" err="1">
                <a:solidFill>
                  <a:srgbClr val="000000"/>
                </a:solidFill>
                <a:latin typeface="Consolas" panose="020B0609020204030204" pitchFamily="49" charset="0"/>
                <a:cs typeface="Times New Roman" pitchFamily="18" charset="0"/>
              </a:rPr>
              <a:t>strcat</a:t>
            </a:r>
            <a:r>
              <a:rPr lang="en-US" dirty="0">
                <a:solidFill>
                  <a:srgbClr val="000000"/>
                </a:solidFill>
                <a:latin typeface="Cambria" panose="02040503050406030204" pitchFamily="18" charset="0"/>
                <a:cs typeface="Times New Roman" pitchFamily="18" charset="0"/>
              </a:rPr>
              <a:t>, </a:t>
            </a:r>
            <a:r>
              <a:rPr lang="en-US" sz="2400" dirty="0" err="1">
                <a:solidFill>
                  <a:srgbClr val="000000"/>
                </a:solidFill>
                <a:latin typeface="Consolas" panose="020B0609020204030204" pitchFamily="49" charset="0"/>
                <a:cs typeface="Times New Roman" pitchFamily="18" charset="0"/>
              </a:rPr>
              <a:t>strncat</a:t>
            </a:r>
            <a:r>
              <a:rPr lang="en-US" dirty="0">
                <a:solidFill>
                  <a:srgbClr val="000000"/>
                </a:solidFill>
                <a:latin typeface="Cambria" panose="02040503050406030204" pitchFamily="18" charset="0"/>
                <a:cs typeface="Times New Roman" pitchFamily="18" charset="0"/>
              </a:rPr>
              <a:t>, </a:t>
            </a:r>
            <a:r>
              <a:rPr lang="en-US" sz="2400" dirty="0" err="1">
                <a:solidFill>
                  <a:srgbClr val="000000"/>
                </a:solidFill>
                <a:latin typeface="Consolas" panose="020B0609020204030204" pitchFamily="49" charset="0"/>
                <a:cs typeface="Times New Roman" pitchFamily="18" charset="0"/>
              </a:rPr>
              <a:t>strtok</a:t>
            </a:r>
            <a:r>
              <a:rPr lang="en-US" dirty="0">
                <a:solidFill>
                  <a:srgbClr val="000000"/>
                </a:solidFill>
                <a:latin typeface="Cambria" panose="02040503050406030204" pitchFamily="18" charset="0"/>
                <a:cs typeface="Times New Roman" pitchFamily="18" charset="0"/>
              </a:rPr>
              <a:t>, </a:t>
            </a:r>
            <a:r>
              <a:rPr lang="en-US" sz="2400" dirty="0" err="1">
                <a:solidFill>
                  <a:srgbClr val="000000"/>
                </a:solidFill>
                <a:latin typeface="Consolas" panose="020B0609020204030204" pitchFamily="49" charset="0"/>
                <a:cs typeface="Times New Roman" pitchFamily="18" charset="0"/>
              </a:rPr>
              <a:t>strlen</a:t>
            </a:r>
            <a:r>
              <a:rPr lang="en-US" dirty="0">
                <a:solidFill>
                  <a:srgbClr val="000000"/>
                </a:solidFill>
                <a:latin typeface="Cambria" panose="02040503050406030204" pitchFamily="18" charset="0"/>
                <a:cs typeface="Times New Roman" pitchFamily="18" charset="0"/>
              </a:rPr>
              <a:t>, </a:t>
            </a:r>
            <a:r>
              <a:rPr lang="en-US" sz="2400" dirty="0" err="1">
                <a:solidFill>
                  <a:srgbClr val="000000"/>
                </a:solidFill>
                <a:latin typeface="Consolas" panose="020B0609020204030204" pitchFamily="49" charset="0"/>
                <a:cs typeface="Times New Roman" pitchFamily="18" charset="0"/>
              </a:rPr>
              <a:t>memcpy</a:t>
            </a:r>
            <a:r>
              <a:rPr lang="en-US" dirty="0">
                <a:solidFill>
                  <a:srgbClr val="000000"/>
                </a:solidFill>
                <a:latin typeface="Cambria" panose="02040503050406030204" pitchFamily="18" charset="0"/>
                <a:cs typeface="Times New Roman" pitchFamily="18" charset="0"/>
              </a:rPr>
              <a:t>, </a:t>
            </a:r>
            <a:r>
              <a:rPr lang="en-US" sz="2400" dirty="0" err="1">
                <a:solidFill>
                  <a:srgbClr val="000000"/>
                </a:solidFill>
                <a:latin typeface="Consolas" panose="020B0609020204030204" pitchFamily="49" charset="0"/>
                <a:cs typeface="Times New Roman" pitchFamily="18" charset="0"/>
              </a:rPr>
              <a:t>memmove</a:t>
            </a:r>
            <a:r>
              <a:rPr lang="en-US" sz="2400" dirty="0">
                <a:solidFill>
                  <a:srgbClr val="000000"/>
                </a:solidFill>
                <a:latin typeface="Cambria" panose="02040503050406030204" pitchFamily="18" charset="0"/>
                <a:cs typeface="Times New Roman" pitchFamily="18" charset="0"/>
              </a:rPr>
              <a:t> </a:t>
            </a:r>
            <a:r>
              <a:rPr lang="en-US" dirty="0">
                <a:solidFill>
                  <a:srgbClr val="000000"/>
                </a:solidFill>
                <a:latin typeface="Cambria" panose="02040503050406030204" pitchFamily="18" charset="0"/>
                <a:cs typeface="Times New Roman" pitchFamily="18" charset="0"/>
              </a:rPr>
              <a:t>and </a:t>
            </a:r>
            <a:r>
              <a:rPr lang="en-US" sz="2400" dirty="0" err="1">
                <a:solidFill>
                  <a:srgbClr val="000000"/>
                </a:solidFill>
                <a:latin typeface="Consolas" panose="020B0609020204030204" pitchFamily="49" charset="0"/>
                <a:cs typeface="Times New Roman" pitchFamily="18" charset="0"/>
              </a:rPr>
              <a:t>memset</a:t>
            </a:r>
            <a:r>
              <a:rPr lang="en-US" dirty="0">
                <a:solidFill>
                  <a:srgbClr val="000000"/>
                </a:solidFill>
                <a:latin typeface="Cambria" panose="02040503050406030204" pitchFamily="18" charset="0"/>
                <a:cs typeface="Times New Roman" pitchFamily="18" charset="0"/>
              </a:rPr>
              <a:t>. </a:t>
            </a:r>
          </a:p>
          <a:p>
            <a:pPr eaLnBrk="1" hangingPunct="1">
              <a:defRPr/>
            </a:pPr>
            <a:r>
              <a:rPr lang="en-US" dirty="0">
                <a:solidFill>
                  <a:srgbClr val="000000"/>
                </a:solidFill>
                <a:latin typeface="Cambria" panose="02040503050406030204" pitchFamily="18" charset="0"/>
                <a:cs typeface="Times New Roman" pitchFamily="18" charset="0"/>
              </a:rPr>
              <a:t>More secure versions of these and many other string-processing and input/output functions are described by the C11 standard’s optional Annex K. </a:t>
            </a:r>
          </a:p>
          <a:p>
            <a:pPr eaLnBrk="1" hangingPunct="1">
              <a:defRPr/>
            </a:pPr>
            <a:r>
              <a:rPr lang="en-US" dirty="0">
                <a:solidFill>
                  <a:srgbClr val="000000"/>
                </a:solidFill>
                <a:latin typeface="Cambria" panose="02040503050406030204" pitchFamily="18" charset="0"/>
                <a:cs typeface="Times New Roman" pitchFamily="18" charset="0"/>
              </a:rPr>
              <a:t>If your C compiler supports Annex K, you should use the secure versions of these functions. </a:t>
            </a:r>
          </a:p>
        </p:txBody>
      </p:sp>
      <p:sp>
        <p:nvSpPr>
          <p:cNvPr id="153604" name="Footer Placeholder 3"/>
          <p:cNvSpPr>
            <a:spLocks noGrp="1"/>
          </p:cNvSpPr>
          <p:nvPr>
            <p:ph type="ftr" sz="quarter" idx="11"/>
          </p:nvPr>
        </p:nvSpPr>
        <p:spPr bwMode="auto">
          <a:ln>
            <a:miter lim="800000"/>
            <a:headEnd/>
            <a:tailEnd/>
          </a:ln>
        </p:spPr>
        <p:txBody>
          <a:bodyPr vert="horz" wrap="square" lIns="91440" tIns="45720" rIns="91440" bIns="45720" numCol="1" rtlCol="0" anchor="ctr" anchorCtr="0" compatLnSpc="1">
            <a:prstTxWarp prst="textNoShape">
              <a:avLst/>
            </a:prstTxWarp>
          </a:bodyPr>
          <a:lstStyle/>
          <a:p>
            <a:pPr fontAlgn="base">
              <a:spcBef>
                <a:spcPct val="0"/>
              </a:spcBef>
              <a:spcAft>
                <a:spcPct val="0"/>
              </a:spcAft>
              <a:defRPr/>
            </a:pPr>
            <a:r>
              <a:rPr lang="en-US"/>
              <a:t>©2016 Pearson Education, Inc., Hoboken, NJ. All rights reserved.</a:t>
            </a:r>
            <a:endParaRPr lang="en-US" dirty="0"/>
          </a:p>
        </p:txBody>
      </p:sp>
    </p:spTree>
    <p:extLst>
      <p:ext uri="{BB962C8B-B14F-4D97-AF65-F5344CB8AC3E}">
        <p14:creationId xmlns:p14="http://schemas.microsoft.com/office/powerpoint/2010/main" val="109869222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solidFill>
                  <a:srgbClr val="24B5A1"/>
                </a:solidFill>
                <a:latin typeface="Calibri" panose="020F0502020204030204" pitchFamily="34" charset="0"/>
              </a:rPr>
              <a:t>8.11  </a:t>
            </a:r>
            <a:r>
              <a:rPr lang="en-US" dirty="0">
                <a:solidFill>
                  <a:srgbClr val="3380E6"/>
                </a:solidFill>
                <a:latin typeface="Calibri" panose="020F0502020204030204" pitchFamily="34" charset="0"/>
              </a:rPr>
              <a:t>Secure C Programming (Cont.)</a:t>
            </a:r>
            <a:endParaRPr lang="en-US" dirty="0">
              <a:solidFill>
                <a:srgbClr val="3380E6"/>
              </a:solidFill>
              <a:latin typeface="Consolas" panose="020B0609020204030204" pitchFamily="49" charset="0"/>
            </a:endParaRPr>
          </a:p>
        </p:txBody>
      </p:sp>
      <p:sp>
        <p:nvSpPr>
          <p:cNvPr id="151555" name="Text Placeholder 2"/>
          <p:cNvSpPr>
            <a:spLocks noGrp="1"/>
          </p:cNvSpPr>
          <p:nvPr>
            <p:ph type="body" idx="1"/>
          </p:nvPr>
        </p:nvSpPr>
        <p:spPr/>
        <p:txBody>
          <a:bodyPr/>
          <a:lstStyle/>
          <a:p>
            <a:pPr eaLnBrk="1" hangingPunct="1"/>
            <a:r>
              <a:rPr lang="en-US" altLang="en-US" dirty="0">
                <a:solidFill>
                  <a:srgbClr val="000000"/>
                </a:solidFill>
                <a:latin typeface="Cambria" panose="02040503050406030204" pitchFamily="18" charset="0"/>
                <a:cs typeface="Times New Roman" panose="02020603050405020304" pitchFamily="18" charset="0"/>
              </a:rPr>
              <a:t>Among other things, the more secure versions help prevent buffer overflows by requiring an additional parameter that specifies the number of elements in the target array and by ensuring that pointer arguments are non-</a:t>
            </a:r>
            <a:r>
              <a:rPr lang="en-US" altLang="en-US" sz="2400" dirty="0">
                <a:solidFill>
                  <a:srgbClr val="000000"/>
                </a:solidFill>
                <a:latin typeface="Consolas" panose="020B0609020204030204" pitchFamily="49" charset="0"/>
                <a:cs typeface="Times New Roman" panose="02020603050405020304" pitchFamily="18" charset="0"/>
              </a:rPr>
              <a:t>NULL</a:t>
            </a:r>
            <a:r>
              <a:rPr lang="en-US" altLang="en-US" dirty="0">
                <a:solidFill>
                  <a:srgbClr val="000000"/>
                </a:solidFill>
                <a:latin typeface="Cambria" panose="02040503050406030204" pitchFamily="18" charset="0"/>
                <a:cs typeface="Times New Roman" panose="02020603050405020304" pitchFamily="18" charset="0"/>
              </a:rPr>
              <a:t>. </a:t>
            </a:r>
          </a:p>
          <a:p>
            <a:pPr eaLnBrk="1" hangingPunct="1"/>
            <a:endParaRPr lang="en-US" altLang="en-US" dirty="0">
              <a:solidFill>
                <a:srgbClr val="000000"/>
              </a:solidFill>
              <a:latin typeface="Cambria" panose="02040503050406030204" pitchFamily="18" charset="0"/>
              <a:cs typeface="Times New Roman" panose="02020603050405020304" pitchFamily="18" charset="0"/>
            </a:endParaRPr>
          </a:p>
        </p:txBody>
      </p:sp>
      <p:sp>
        <p:nvSpPr>
          <p:cNvPr id="153604" name="Footer Placeholder 3"/>
          <p:cNvSpPr>
            <a:spLocks noGrp="1"/>
          </p:cNvSpPr>
          <p:nvPr>
            <p:ph type="ftr" sz="quarter" idx="11"/>
          </p:nvPr>
        </p:nvSpPr>
        <p:spPr bwMode="auto">
          <a:ln>
            <a:miter lim="800000"/>
            <a:headEnd/>
            <a:tailEnd/>
          </a:ln>
        </p:spPr>
        <p:txBody>
          <a:bodyPr vert="horz" wrap="square" lIns="91440" tIns="45720" rIns="91440" bIns="45720" numCol="1" rtlCol="0" anchor="ctr" anchorCtr="0" compatLnSpc="1">
            <a:prstTxWarp prst="textNoShape">
              <a:avLst/>
            </a:prstTxWarp>
          </a:bodyPr>
          <a:lstStyle/>
          <a:p>
            <a:pPr fontAlgn="base">
              <a:spcBef>
                <a:spcPct val="0"/>
              </a:spcBef>
              <a:spcAft>
                <a:spcPct val="0"/>
              </a:spcAft>
              <a:defRPr/>
            </a:pPr>
            <a:r>
              <a:rPr lang="en-US"/>
              <a:t>©2016 Pearson Education, Inc., Hoboken, NJ. All rights reserved.</a:t>
            </a:r>
            <a:endParaRPr lang="en-US" dirty="0"/>
          </a:p>
        </p:txBody>
      </p:sp>
    </p:spTree>
    <p:extLst>
      <p:ext uri="{BB962C8B-B14F-4D97-AF65-F5344CB8AC3E}">
        <p14:creationId xmlns:p14="http://schemas.microsoft.com/office/powerpoint/2010/main" val="43557871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solidFill>
                  <a:srgbClr val="24B5A1"/>
                </a:solidFill>
                <a:latin typeface="Calibri" panose="020F0502020204030204" pitchFamily="34" charset="0"/>
              </a:rPr>
              <a:t>8.11  </a:t>
            </a:r>
            <a:r>
              <a:rPr lang="en-US" dirty="0">
                <a:solidFill>
                  <a:srgbClr val="3380E6"/>
                </a:solidFill>
                <a:latin typeface="Calibri" panose="020F0502020204030204" pitchFamily="34" charset="0"/>
              </a:rPr>
              <a:t>Secure C Programming (Cont.)</a:t>
            </a:r>
            <a:endParaRPr lang="en-US" dirty="0">
              <a:solidFill>
                <a:srgbClr val="3380E6"/>
              </a:solidFill>
              <a:latin typeface="Consolas" panose="020B0609020204030204" pitchFamily="49" charset="0"/>
            </a:endParaRPr>
          </a:p>
        </p:txBody>
      </p:sp>
      <p:sp>
        <p:nvSpPr>
          <p:cNvPr id="153603" name="Text Placeholder 2"/>
          <p:cNvSpPr>
            <a:spLocks noGrp="1"/>
          </p:cNvSpPr>
          <p:nvPr>
            <p:ph type="body" idx="1"/>
          </p:nvPr>
        </p:nvSpPr>
        <p:spPr/>
        <p:txBody>
          <a:bodyPr>
            <a:normAutofit/>
          </a:bodyPr>
          <a:lstStyle/>
          <a:p>
            <a:pPr marL="109537" indent="0">
              <a:buNone/>
              <a:defRPr/>
            </a:pPr>
            <a:r>
              <a:rPr lang="en-US" b="1" i="1" dirty="0">
                <a:solidFill>
                  <a:srgbClr val="000000"/>
                </a:solidFill>
                <a:latin typeface="Cambria" panose="02040503050406030204" pitchFamily="18" charset="0"/>
                <a:cs typeface="Times New Roman" pitchFamily="18" charset="0"/>
              </a:rPr>
              <a:t>Reading Numeric Inputs and Input Validation</a:t>
            </a:r>
          </a:p>
          <a:p>
            <a:pPr eaLnBrk="1" hangingPunct="1">
              <a:defRPr/>
            </a:pPr>
            <a:r>
              <a:rPr lang="en-US" dirty="0">
                <a:solidFill>
                  <a:srgbClr val="000000"/>
                </a:solidFill>
                <a:latin typeface="Cambria" panose="02040503050406030204" pitchFamily="18" charset="0"/>
                <a:cs typeface="Times New Roman" pitchFamily="18" charset="0"/>
              </a:rPr>
              <a:t>It’s important to validate the data that you input into a program. </a:t>
            </a:r>
          </a:p>
          <a:p>
            <a:pPr eaLnBrk="1" hangingPunct="1">
              <a:defRPr/>
            </a:pPr>
            <a:r>
              <a:rPr lang="en-US" dirty="0">
                <a:solidFill>
                  <a:srgbClr val="000000"/>
                </a:solidFill>
                <a:latin typeface="Cambria" panose="02040503050406030204" pitchFamily="18" charset="0"/>
                <a:cs typeface="Times New Roman" pitchFamily="18" charset="0"/>
              </a:rPr>
              <a:t>For example, when you ask the user to enter an integer in the range 1–100 then attempt to read that integer using </a:t>
            </a:r>
            <a:r>
              <a:rPr lang="en-US" sz="2400" dirty="0" err="1">
                <a:solidFill>
                  <a:srgbClr val="000000"/>
                </a:solidFill>
                <a:latin typeface="Consolas" panose="020B0609020204030204" pitchFamily="49" charset="0"/>
                <a:cs typeface="Times New Roman" pitchFamily="18" charset="0"/>
              </a:rPr>
              <a:t>scanf</a:t>
            </a:r>
            <a:r>
              <a:rPr lang="en-US" dirty="0">
                <a:solidFill>
                  <a:srgbClr val="000000"/>
                </a:solidFill>
                <a:latin typeface="Cambria" panose="02040503050406030204" pitchFamily="18" charset="0"/>
                <a:cs typeface="Times New Roman" pitchFamily="18" charset="0"/>
              </a:rPr>
              <a:t>, there are several possible problems. </a:t>
            </a:r>
          </a:p>
          <a:p>
            <a:pPr eaLnBrk="1" hangingPunct="1">
              <a:defRPr/>
            </a:pPr>
            <a:r>
              <a:rPr lang="en-US" dirty="0">
                <a:solidFill>
                  <a:srgbClr val="000000"/>
                </a:solidFill>
                <a:latin typeface="Cambria" panose="02040503050406030204" pitchFamily="18" charset="0"/>
                <a:cs typeface="Times New Roman" pitchFamily="18" charset="0"/>
              </a:rPr>
              <a:t>The user could enter an integer that’s outside the program’s required range, an integer that’s outside the allowed range for integers on that computer, a non-integer numeric value or a non-numeric value. </a:t>
            </a:r>
          </a:p>
        </p:txBody>
      </p:sp>
      <p:sp>
        <p:nvSpPr>
          <p:cNvPr id="153604" name="Footer Placeholder 3"/>
          <p:cNvSpPr>
            <a:spLocks noGrp="1"/>
          </p:cNvSpPr>
          <p:nvPr>
            <p:ph type="ftr" sz="quarter" idx="11"/>
          </p:nvPr>
        </p:nvSpPr>
        <p:spPr bwMode="auto">
          <a:ln>
            <a:miter lim="800000"/>
            <a:headEnd/>
            <a:tailEnd/>
          </a:ln>
        </p:spPr>
        <p:txBody>
          <a:bodyPr vert="horz" wrap="square" lIns="91440" tIns="45720" rIns="91440" bIns="45720" numCol="1" rtlCol="0" anchor="ctr" anchorCtr="0" compatLnSpc="1">
            <a:prstTxWarp prst="textNoShape">
              <a:avLst/>
            </a:prstTxWarp>
          </a:bodyPr>
          <a:lstStyle/>
          <a:p>
            <a:pPr fontAlgn="base">
              <a:spcBef>
                <a:spcPct val="0"/>
              </a:spcBef>
              <a:spcAft>
                <a:spcPct val="0"/>
              </a:spcAft>
              <a:defRPr/>
            </a:pPr>
            <a:r>
              <a:rPr lang="en-US"/>
              <a:t>©2016 Pearson Education, Inc., Hoboken, NJ. All rights reserved.</a:t>
            </a:r>
            <a:endParaRPr lang="en-US" dirty="0"/>
          </a:p>
        </p:txBody>
      </p:sp>
    </p:spTree>
    <p:extLst>
      <p:ext uri="{BB962C8B-B14F-4D97-AF65-F5344CB8AC3E}">
        <p14:creationId xmlns:p14="http://schemas.microsoft.com/office/powerpoint/2010/main" val="38228953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solidFill>
                  <a:srgbClr val="24B5A1"/>
                </a:solidFill>
                <a:latin typeface="Calibri" panose="020F0502020204030204" pitchFamily="34" charset="0"/>
              </a:rPr>
              <a:t>8.11  </a:t>
            </a:r>
            <a:r>
              <a:rPr lang="en-US" dirty="0">
                <a:solidFill>
                  <a:srgbClr val="3380E6"/>
                </a:solidFill>
                <a:latin typeface="Calibri" panose="020F0502020204030204" pitchFamily="34" charset="0"/>
              </a:rPr>
              <a:t>Secure C Programming (Cont.)</a:t>
            </a:r>
            <a:endParaRPr lang="en-US" dirty="0">
              <a:solidFill>
                <a:srgbClr val="3380E6"/>
              </a:solidFill>
              <a:latin typeface="Consolas" panose="020B0609020204030204" pitchFamily="49" charset="0"/>
            </a:endParaRPr>
          </a:p>
        </p:txBody>
      </p:sp>
      <p:sp>
        <p:nvSpPr>
          <p:cNvPr id="153603" name="Text Placeholder 2"/>
          <p:cNvSpPr>
            <a:spLocks noGrp="1"/>
          </p:cNvSpPr>
          <p:nvPr>
            <p:ph type="body" idx="1"/>
          </p:nvPr>
        </p:nvSpPr>
        <p:spPr/>
        <p:txBody>
          <a:bodyPr>
            <a:normAutofit/>
          </a:bodyPr>
          <a:lstStyle/>
          <a:p>
            <a:pPr eaLnBrk="1" hangingPunct="1"/>
            <a:r>
              <a:rPr lang="en-US" altLang="en-US" dirty="0">
                <a:solidFill>
                  <a:srgbClr val="000000"/>
                </a:solidFill>
                <a:latin typeface="Cambria" panose="02040503050406030204" pitchFamily="18" charset="0"/>
                <a:cs typeface="Times New Roman" panose="02020603050405020304" pitchFamily="18" charset="0"/>
              </a:rPr>
              <a:t>You can use various functions that you learned in this chapter to fully validate such input. For example, you could </a:t>
            </a:r>
          </a:p>
          <a:p>
            <a:pPr lvl="1" eaLnBrk="1" hangingPunct="1"/>
            <a:r>
              <a:rPr lang="en-US" altLang="en-US" dirty="0">
                <a:solidFill>
                  <a:srgbClr val="000000"/>
                </a:solidFill>
                <a:latin typeface="Cambria" panose="02040503050406030204" pitchFamily="18" charset="0"/>
                <a:cs typeface="Times New Roman" panose="02020603050405020304" pitchFamily="18" charset="0"/>
              </a:rPr>
              <a:t>use </a:t>
            </a:r>
            <a:r>
              <a:rPr lang="en-US" altLang="en-US" sz="2000" dirty="0" err="1">
                <a:solidFill>
                  <a:srgbClr val="000000"/>
                </a:solidFill>
                <a:latin typeface="Consolas" panose="020B0609020204030204" pitchFamily="49" charset="0"/>
                <a:cs typeface="Times New Roman" panose="02020603050405020304" pitchFamily="18" charset="0"/>
              </a:rPr>
              <a:t>fgets</a:t>
            </a:r>
            <a:r>
              <a:rPr lang="en-US" altLang="en-US" sz="2000" dirty="0">
                <a:solidFill>
                  <a:srgbClr val="000000"/>
                </a:solidFill>
                <a:latin typeface="Cambria" panose="02040503050406030204" pitchFamily="18" charset="0"/>
                <a:cs typeface="Times New Roman" panose="02020603050405020304" pitchFamily="18" charset="0"/>
              </a:rPr>
              <a:t> </a:t>
            </a:r>
            <a:r>
              <a:rPr lang="en-US" altLang="en-US" dirty="0">
                <a:solidFill>
                  <a:srgbClr val="000000"/>
                </a:solidFill>
                <a:latin typeface="Cambria" panose="02040503050406030204" pitchFamily="18" charset="0"/>
                <a:cs typeface="Times New Roman" panose="02020603050405020304" pitchFamily="18" charset="0"/>
              </a:rPr>
              <a:t>to read the input as a line of text</a:t>
            </a:r>
          </a:p>
          <a:p>
            <a:pPr lvl="1" eaLnBrk="1" hangingPunct="1"/>
            <a:r>
              <a:rPr lang="en-US" altLang="en-US" dirty="0">
                <a:solidFill>
                  <a:srgbClr val="000000"/>
                </a:solidFill>
                <a:latin typeface="Cambria" panose="02040503050406030204" pitchFamily="18" charset="0"/>
                <a:cs typeface="Times New Roman" panose="02020603050405020304" pitchFamily="18" charset="0"/>
              </a:rPr>
              <a:t>convert the string to a number using </a:t>
            </a:r>
            <a:r>
              <a:rPr lang="en-US" altLang="en-US" sz="2000" dirty="0" err="1">
                <a:solidFill>
                  <a:srgbClr val="000000"/>
                </a:solidFill>
                <a:latin typeface="Consolas" panose="020B0609020204030204" pitchFamily="49" charset="0"/>
                <a:cs typeface="Times New Roman" panose="02020603050405020304" pitchFamily="18" charset="0"/>
              </a:rPr>
              <a:t>strtol</a:t>
            </a:r>
            <a:r>
              <a:rPr lang="en-US" altLang="en-US" sz="2000" dirty="0">
                <a:solidFill>
                  <a:srgbClr val="000000"/>
                </a:solidFill>
                <a:latin typeface="Cambria" panose="02040503050406030204" pitchFamily="18" charset="0"/>
                <a:cs typeface="Times New Roman" panose="02020603050405020304" pitchFamily="18" charset="0"/>
              </a:rPr>
              <a:t> </a:t>
            </a:r>
            <a:r>
              <a:rPr lang="en-US" altLang="en-US" dirty="0">
                <a:solidFill>
                  <a:srgbClr val="000000"/>
                </a:solidFill>
                <a:latin typeface="Cambria" panose="02040503050406030204" pitchFamily="18" charset="0"/>
                <a:cs typeface="Times New Roman" panose="02020603050405020304" pitchFamily="18" charset="0"/>
              </a:rPr>
              <a:t>and ensure that the conversion was successful, then</a:t>
            </a:r>
          </a:p>
          <a:p>
            <a:pPr lvl="1" eaLnBrk="1" hangingPunct="1"/>
            <a:r>
              <a:rPr lang="en-US" altLang="en-US" dirty="0">
                <a:solidFill>
                  <a:srgbClr val="000000"/>
                </a:solidFill>
                <a:latin typeface="Cambria" panose="02040503050406030204" pitchFamily="18" charset="0"/>
                <a:cs typeface="Times New Roman" panose="02020603050405020304" pitchFamily="18" charset="0"/>
              </a:rPr>
              <a:t>ensure that the value is in range. </a:t>
            </a:r>
          </a:p>
          <a:p>
            <a:pPr eaLnBrk="1" hangingPunct="1"/>
            <a:r>
              <a:rPr lang="en-US" altLang="en-US" dirty="0">
                <a:solidFill>
                  <a:srgbClr val="000000"/>
                </a:solidFill>
                <a:latin typeface="Cambria" panose="02040503050406030204" pitchFamily="18" charset="0"/>
                <a:cs typeface="Times New Roman" panose="02020603050405020304" pitchFamily="18" charset="0"/>
              </a:rPr>
              <a:t>For more information and techniques for converting input to numeric values, see CERT guideline INT05-C at </a:t>
            </a:r>
            <a:r>
              <a:rPr lang="en-US" altLang="en-US" sz="2400" dirty="0">
                <a:solidFill>
                  <a:srgbClr val="000000"/>
                </a:solidFill>
                <a:latin typeface="Consolas" panose="020B0609020204030204" pitchFamily="49" charset="0"/>
                <a:cs typeface="Times New Roman" panose="02020603050405020304" pitchFamily="18" charset="0"/>
              </a:rPr>
              <a:t>www.securecoding.cert.org</a:t>
            </a:r>
            <a:r>
              <a:rPr lang="en-US" altLang="en-US" dirty="0">
                <a:solidFill>
                  <a:srgbClr val="000000"/>
                </a:solidFill>
                <a:latin typeface="Cambria" panose="02040503050406030204" pitchFamily="18" charset="0"/>
                <a:cs typeface="Times New Roman" panose="02020603050405020304" pitchFamily="18" charset="0"/>
              </a:rPr>
              <a:t>. </a:t>
            </a:r>
          </a:p>
        </p:txBody>
      </p:sp>
      <p:sp>
        <p:nvSpPr>
          <p:cNvPr id="153604" name="Footer Placeholder 3"/>
          <p:cNvSpPr>
            <a:spLocks noGrp="1"/>
          </p:cNvSpPr>
          <p:nvPr>
            <p:ph type="ftr" sz="quarter" idx="11"/>
          </p:nvPr>
        </p:nvSpPr>
        <p:spPr bwMode="auto">
          <a:ln>
            <a:miter lim="800000"/>
            <a:headEnd/>
            <a:tailEnd/>
          </a:ln>
        </p:spPr>
        <p:txBody>
          <a:bodyPr vert="horz" wrap="square" lIns="91440" tIns="45720" rIns="91440" bIns="45720" numCol="1" rtlCol="0" anchor="ctr" anchorCtr="0" compatLnSpc="1">
            <a:prstTxWarp prst="textNoShape">
              <a:avLst/>
            </a:prstTxWarp>
          </a:bodyPr>
          <a:lstStyle/>
          <a:p>
            <a:pPr fontAlgn="base">
              <a:spcBef>
                <a:spcPct val="0"/>
              </a:spcBef>
              <a:spcAft>
                <a:spcPct val="0"/>
              </a:spcAft>
              <a:defRPr/>
            </a:pPr>
            <a:r>
              <a:rPr lang="en-US"/>
              <a:t>©2016 Pearson Education, Inc., Hoboken, NJ. All rights reserved.</a:t>
            </a:r>
            <a:endParaRPr lang="en-US" dirty="0"/>
          </a:p>
        </p:txBody>
      </p:sp>
    </p:spTree>
    <p:extLst>
      <p:ext uri="{BB962C8B-B14F-4D97-AF65-F5344CB8AC3E}">
        <p14:creationId xmlns:p14="http://schemas.microsoft.com/office/powerpoint/2010/main" val="127365529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TotalTime>
  <Words>2592</Words>
  <Application>Microsoft Macintosh PowerPoint</Application>
  <PresentationFormat>Widescreen</PresentationFormat>
  <Paragraphs>280</Paragraphs>
  <Slides>96</Slides>
  <Notes>1</Notes>
  <HiddenSlides>0</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2</vt:i4>
      </vt:variant>
      <vt:variant>
        <vt:lpstr>Slide Titles</vt:lpstr>
      </vt:variant>
      <vt:variant>
        <vt:i4>96</vt:i4>
      </vt:variant>
    </vt:vector>
  </HeadingPairs>
  <TitlesOfParts>
    <vt:vector size="108" baseType="lpstr">
      <vt:lpstr>Arial</vt:lpstr>
      <vt:lpstr>Calibri</vt:lpstr>
      <vt:lpstr>Calibri Light</vt:lpstr>
      <vt:lpstr>Cambria</vt:lpstr>
      <vt:lpstr>Consolas</vt:lpstr>
      <vt:lpstr>Courier New</vt:lpstr>
      <vt:lpstr>Lucida Console</vt:lpstr>
      <vt:lpstr>Times New Roman</vt:lpstr>
      <vt:lpstr>Wingdings 3</vt:lpstr>
      <vt:lpstr>Office Theme</vt:lpstr>
      <vt:lpstr>Microsoft Word Document</vt:lpstr>
      <vt:lpstr>Microsoft Word 97 - 2004 Document</vt:lpstr>
      <vt:lpstr>STREAMS &amp; STRING</vt:lpstr>
      <vt:lpstr>STREAMS</vt:lpstr>
      <vt:lpstr>Streams</vt:lpstr>
      <vt:lpstr>Formatting Output with printf</vt:lpstr>
      <vt:lpstr>PowerPoint Presentation</vt:lpstr>
      <vt:lpstr>Integer Conversion Specifiers</vt:lpstr>
      <vt:lpstr>PowerPoint Presentation</vt:lpstr>
      <vt:lpstr>Printing Integers</vt:lpstr>
      <vt:lpstr>Printing Floating-Point Numbers</vt:lpstr>
      <vt:lpstr>Printing Floating-Point Numbers</vt:lpstr>
      <vt:lpstr>PowerPoint Presentation</vt:lpstr>
      <vt:lpstr>Printing Strings and Characters</vt:lpstr>
      <vt:lpstr>PowerPoint Presentation</vt:lpstr>
      <vt:lpstr>Other Conversion Specifiers </vt:lpstr>
      <vt:lpstr>PowerPoint Presentation</vt:lpstr>
      <vt:lpstr>Printing with Field Widths and Precisions</vt:lpstr>
      <vt:lpstr>PowerPoint Presentation</vt:lpstr>
      <vt:lpstr>Printing with Field Widths and Precisions</vt:lpstr>
      <vt:lpstr>PowerPoint Presentation</vt:lpstr>
      <vt:lpstr>Printing with Field Widths and Precisions</vt:lpstr>
      <vt:lpstr>Using Flags in the printf Format-Control String</vt:lpstr>
      <vt:lpstr>PowerPoint Presentation</vt:lpstr>
      <vt:lpstr>PowerPoint Presentation</vt:lpstr>
      <vt:lpstr>PowerPoint Presentation</vt:lpstr>
      <vt:lpstr>Printing Literals and Escape Sequences</vt:lpstr>
      <vt:lpstr>PowerPoint Presentation</vt:lpstr>
      <vt:lpstr>PowerPoint Presentation</vt:lpstr>
      <vt:lpstr>Printing Literals and Escape Sequences</vt:lpstr>
      <vt:lpstr>9.11  Reading Formatted Input with scanf</vt:lpstr>
      <vt:lpstr>Formatting Input with scanf</vt:lpstr>
      <vt:lpstr>Formatting Input with scanf</vt:lpstr>
      <vt:lpstr>Formatting Input with scanf</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STRING</vt:lpstr>
      <vt:lpstr>8.2  Fundamentals of Strings and Characters</vt:lpstr>
      <vt:lpstr>8.2  Fundamentals of Strings and Characters (Cont.)</vt:lpstr>
      <vt:lpstr>Fundamentals of Strings and Characters (Cont.)</vt:lpstr>
      <vt:lpstr>Fundamentals of Strings and Characters (Cont.)</vt:lpstr>
      <vt:lpstr>Character Handling Library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String Conversion Functions</vt:lpstr>
      <vt:lpstr>PowerPoint Presentation</vt:lpstr>
      <vt:lpstr>PowerPoint Presentation</vt:lpstr>
      <vt:lpstr>PowerPoint Presentation</vt:lpstr>
      <vt:lpstr>Standard Input/Output Library Functions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String Manipulation Functions of the String Handling Library</vt:lpstr>
      <vt:lpstr>PowerPoint Presentation</vt:lpstr>
      <vt:lpstr>PowerPoint Presentation</vt:lpstr>
      <vt:lpstr>PowerPoint Presentation</vt:lpstr>
      <vt:lpstr>Comparison Functions of the String Handling Library</vt:lpstr>
      <vt:lpstr>PowerPoint Presentation</vt:lpstr>
      <vt:lpstr>Search Functions of the String Handling Library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Memory Functions of the String- handling Library</vt:lpstr>
      <vt:lpstr>PowerPoint Presentation</vt:lpstr>
      <vt:lpstr>PowerPoint Presentation</vt:lpstr>
      <vt:lpstr>PowerPoint Presentation</vt:lpstr>
      <vt:lpstr>PowerPoint Presentation</vt:lpstr>
      <vt:lpstr>PowerPoint Presentation</vt:lpstr>
      <vt:lpstr>PowerPoint Presentation</vt:lpstr>
      <vt:lpstr>Other Functions of the String Handling Library</vt:lpstr>
      <vt:lpstr>PowerPoint Presentation</vt:lpstr>
      <vt:lpstr>PowerPoint Presentation</vt:lpstr>
      <vt:lpstr>8.11  Secure C Programming</vt:lpstr>
      <vt:lpstr>8.11  Secure C Programming (Cont.)</vt:lpstr>
      <vt:lpstr>8.11  Secure C Programming (Cont.)</vt:lpstr>
      <vt:lpstr>8.11  Secure C Programming (Cont.)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STREAMS &amp; STRING</dc:title>
  <dc:creator>Sari Widya Sihwi</dc:creator>
  <cp:lastModifiedBy>Sari Widya Sihwi</cp:lastModifiedBy>
  <cp:revision>3</cp:revision>
  <dcterms:created xsi:type="dcterms:W3CDTF">2021-10-12T23:59:28Z</dcterms:created>
  <dcterms:modified xsi:type="dcterms:W3CDTF">2021-10-13T00:12:21Z</dcterms:modified>
</cp:coreProperties>
</file>